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charset="1" panose="00000500000000000000"/>
      <p:regular r:id="rId10"/>
    </p:embeddedFont>
    <p:embeddedFont>
      <p:font typeface="Cormorant Garamond Bold" charset="1" panose="00000800000000000000"/>
      <p:regular r:id="rId11"/>
    </p:embeddedFont>
    <p:embeddedFont>
      <p:font typeface="Cormorant Garamond Italics" charset="1" panose="00000500000000000000"/>
      <p:regular r:id="rId12"/>
    </p:embeddedFont>
    <p:embeddedFont>
      <p:font typeface="Cormorant Garamond Bold Italics" charset="1" panose="00000800000000000000"/>
      <p:regular r:id="rId13"/>
    </p:embeddedFont>
    <p:embeddedFont>
      <p:font typeface="Cormorant Garamond Light" charset="1" panose="00000400000000000000"/>
      <p:regular r:id="rId14"/>
    </p:embeddedFont>
    <p:embeddedFont>
      <p:font typeface="Cormorant Garamond Light Italics" charset="1" panose="00000400000000000000"/>
      <p:regular r:id="rId15"/>
    </p:embeddedFont>
    <p:embeddedFont>
      <p:font typeface="Cormorant Garamond Medium" charset="1" panose="00000600000000000000"/>
      <p:regular r:id="rId16"/>
    </p:embeddedFont>
    <p:embeddedFont>
      <p:font typeface="Cormorant Garamond Medium Italics" charset="1" panose="00000600000000000000"/>
      <p:regular r:id="rId17"/>
    </p:embeddedFont>
    <p:embeddedFont>
      <p:font typeface="Cormorant Garamond Semi-Bold" charset="1" panose="00000700000000000000"/>
      <p:regular r:id="rId18"/>
    </p:embeddedFont>
    <p:embeddedFont>
      <p:font typeface="Cormorant Garamond Semi-Bold Italics" charset="1" panose="00000700000000000000"/>
      <p:regular r:id="rId19"/>
    </p:embeddedFont>
    <p:embeddedFont>
      <p:font typeface="Quicksand" charset="1" panose="00000000000000000000"/>
      <p:regular r:id="rId20"/>
    </p:embeddedFont>
    <p:embeddedFont>
      <p:font typeface="Quicksand Bold" charset="1" panose="00000000000000000000"/>
      <p:regular r:id="rId21"/>
    </p:embeddedFont>
    <p:embeddedFont>
      <p:font typeface="Quicksand Light" charset="1" panose="00000000000000000000"/>
      <p:regular r:id="rId22"/>
    </p:embeddedFont>
    <p:embeddedFont>
      <p:font typeface="Quicksand Medium" charset="1" panose="00000000000000000000"/>
      <p:regular r:id="rId23"/>
    </p:embeddedFont>
    <p:embeddedFont>
      <p:font typeface="Quicksand Semi-Bold" charset="1" panose="00000000000000000000"/>
      <p:regular r:id="rId24"/>
    </p:embeddedFont>
    <p:embeddedFont>
      <p:font typeface="Cocomat Pro" charset="1" panose="00000500000000000000"/>
      <p:regular r:id="rId25"/>
    </p:embeddedFont>
    <p:embeddedFont>
      <p:font typeface="Cocomat Pro Bold" charset="1" panose="00000700000000000000"/>
      <p:regular r:id="rId26"/>
    </p:embeddedFont>
    <p:embeddedFont>
      <p:font typeface="Cocomat Pro Italics" charset="1" panose="00000500000000000000"/>
      <p:regular r:id="rId27"/>
    </p:embeddedFont>
    <p:embeddedFont>
      <p:font typeface="Cocomat Pro Bold Italics" charset="1" panose="00000700000000000000"/>
      <p:regular r:id="rId28"/>
    </p:embeddedFont>
    <p:embeddedFont>
      <p:font typeface="Cocomat Pro Thin" charset="1" panose="00000200000000000000"/>
      <p:regular r:id="rId29"/>
    </p:embeddedFont>
    <p:embeddedFont>
      <p:font typeface="Cocomat Pro Thin Italics" charset="1" panose="00000200000000000000"/>
      <p:regular r:id="rId30"/>
    </p:embeddedFont>
    <p:embeddedFont>
      <p:font typeface="Cocomat Pro Heavy" charset="1" panose="00000A00000000000000"/>
      <p:regular r:id="rId31"/>
    </p:embeddedFont>
    <p:embeddedFont>
      <p:font typeface="Cocomat Pro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3480621"/>
            <a:ext cx="16215536" cy="1377949"/>
          </a:xfrm>
          <a:prstGeom prst="rect">
            <a:avLst/>
          </a:prstGeom>
        </p:spPr>
        <p:txBody>
          <a:bodyPr anchor="t" rtlCol="false" tIns="0" lIns="0" bIns="0" rIns="0">
            <a:spAutoFit/>
          </a:bodyPr>
          <a:lstStyle/>
          <a:p>
            <a:pPr algn="ctr" marL="0" indent="0" lvl="0">
              <a:lnSpc>
                <a:spcPts val="11200"/>
              </a:lnSpc>
              <a:spcBef>
                <a:spcPct val="0"/>
              </a:spcBef>
            </a:pPr>
            <a:r>
              <a:rPr lang="en-US" sz="8000">
                <a:solidFill>
                  <a:srgbClr val="0F4662"/>
                </a:solidFill>
                <a:latin typeface="Cormorant Garamond Bold Italics"/>
              </a:rPr>
              <a:t>Stock Price Forecasting</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07865" y="4850020"/>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rPr>
              <a:t>By Choy Jee Hung Caleb p2341475</a:t>
            </a:r>
          </a:p>
        </p:txBody>
      </p:sp>
      <p:sp>
        <p:nvSpPr>
          <p:cNvPr name="Freeform 7" id="7"/>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779619" y="4028133"/>
            <a:ext cx="5746778" cy="6258867"/>
          </a:xfrm>
          <a:custGeom>
            <a:avLst/>
            <a:gdLst/>
            <a:ahLst/>
            <a:cxnLst/>
            <a:rect r="r" b="b" t="t" l="l"/>
            <a:pathLst>
              <a:path h="6258867" w="5746778">
                <a:moveTo>
                  <a:pt x="0" y="0"/>
                </a:moveTo>
                <a:lnTo>
                  <a:pt x="5746778" y="0"/>
                </a:lnTo>
                <a:lnTo>
                  <a:pt x="5746778" y="6258867"/>
                </a:lnTo>
                <a:lnTo>
                  <a:pt x="0" y="6258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1028700" y="1028700"/>
            <a:ext cx="5351037" cy="4114800"/>
          </a:xfrm>
          <a:custGeom>
            <a:avLst/>
            <a:gdLst/>
            <a:ahLst/>
            <a:cxnLst/>
            <a:rect r="r" b="b" t="t" l="l"/>
            <a:pathLst>
              <a:path h="4114800" w="5351037">
                <a:moveTo>
                  <a:pt x="0" y="0"/>
                </a:moveTo>
                <a:lnTo>
                  <a:pt x="5351037" y="0"/>
                </a:lnTo>
                <a:lnTo>
                  <a:pt x="5351037"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6468482" y="1028700"/>
            <a:ext cx="5351037" cy="4114800"/>
          </a:xfrm>
          <a:custGeom>
            <a:avLst/>
            <a:gdLst/>
            <a:ahLst/>
            <a:cxnLst/>
            <a:rect r="r" b="b" t="t" l="l"/>
            <a:pathLst>
              <a:path h="4114800" w="5351037">
                <a:moveTo>
                  <a:pt x="0" y="0"/>
                </a:moveTo>
                <a:lnTo>
                  <a:pt x="5351036" y="0"/>
                </a:lnTo>
                <a:lnTo>
                  <a:pt x="5351036" y="4114800"/>
                </a:lnTo>
                <a:lnTo>
                  <a:pt x="0" y="4114800"/>
                </a:lnTo>
                <a:lnTo>
                  <a:pt x="0" y="0"/>
                </a:lnTo>
                <a:close/>
              </a:path>
            </a:pathLst>
          </a:custGeom>
          <a:blipFill>
            <a:blip r:embed="rId5"/>
            <a:stretch>
              <a:fillRect l="0" t="0" r="0" b="0"/>
            </a:stretch>
          </a:blipFill>
        </p:spPr>
      </p:sp>
      <p:sp>
        <p:nvSpPr>
          <p:cNvPr name="Freeform 6" id="6"/>
          <p:cNvSpPr/>
          <p:nvPr/>
        </p:nvSpPr>
        <p:spPr>
          <a:xfrm flipH="false" flipV="false" rot="0">
            <a:off x="11819518" y="1028700"/>
            <a:ext cx="5354631" cy="4114800"/>
          </a:xfrm>
          <a:custGeom>
            <a:avLst/>
            <a:gdLst/>
            <a:ahLst/>
            <a:cxnLst/>
            <a:rect r="r" b="b" t="t" l="l"/>
            <a:pathLst>
              <a:path h="4114800" w="5354631">
                <a:moveTo>
                  <a:pt x="0" y="0"/>
                </a:moveTo>
                <a:lnTo>
                  <a:pt x="5354631" y="0"/>
                </a:lnTo>
                <a:lnTo>
                  <a:pt x="5354631" y="4114800"/>
                </a:lnTo>
                <a:lnTo>
                  <a:pt x="0" y="4114800"/>
                </a:lnTo>
                <a:lnTo>
                  <a:pt x="0" y="0"/>
                </a:lnTo>
                <a:close/>
              </a:path>
            </a:pathLst>
          </a:custGeom>
          <a:blipFill>
            <a:blip r:embed="rId6"/>
            <a:stretch>
              <a:fillRect l="0" t="0" r="0" b="0"/>
            </a:stretch>
          </a:blipFill>
        </p:spPr>
      </p:sp>
      <p:sp>
        <p:nvSpPr>
          <p:cNvPr name="Freeform 7" id="7"/>
          <p:cNvSpPr/>
          <p:nvPr/>
        </p:nvSpPr>
        <p:spPr>
          <a:xfrm flipH="false" flipV="false" rot="0">
            <a:off x="1028700" y="5173479"/>
            <a:ext cx="3257621" cy="4807799"/>
          </a:xfrm>
          <a:custGeom>
            <a:avLst/>
            <a:gdLst/>
            <a:ahLst/>
            <a:cxnLst/>
            <a:rect r="r" b="b" t="t" l="l"/>
            <a:pathLst>
              <a:path h="4807799" w="3257621">
                <a:moveTo>
                  <a:pt x="0" y="0"/>
                </a:moveTo>
                <a:lnTo>
                  <a:pt x="3257621" y="0"/>
                </a:lnTo>
                <a:lnTo>
                  <a:pt x="3257621" y="4807799"/>
                </a:lnTo>
                <a:lnTo>
                  <a:pt x="0" y="4807799"/>
                </a:lnTo>
                <a:lnTo>
                  <a:pt x="0" y="0"/>
                </a:lnTo>
                <a:close/>
              </a:path>
            </a:pathLst>
          </a:custGeom>
          <a:blipFill>
            <a:blip r:embed="rId7"/>
            <a:stretch>
              <a:fillRect l="0" t="0" r="0" b="0"/>
            </a:stretch>
          </a:blipFill>
        </p:spPr>
      </p:sp>
      <p:sp>
        <p:nvSpPr>
          <p:cNvPr name="TextBox 8" id="8"/>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Simple Moving Average:</a:t>
            </a:r>
          </a:p>
        </p:txBody>
      </p:sp>
      <p:sp>
        <p:nvSpPr>
          <p:cNvPr name="TextBox 9" id="9"/>
          <p:cNvSpPr txBox="true"/>
          <p:nvPr/>
        </p:nvSpPr>
        <p:spPr>
          <a:xfrm rot="0">
            <a:off x="4473845" y="5374988"/>
            <a:ext cx="13573051" cy="46062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F4662"/>
                </a:solidFill>
                <a:latin typeface="Quicksand Bold"/>
              </a:rPr>
              <a:t>For Apple stock, increasing the window size leads to a slight improvement in RMSE with a negligible change in MAPE.</a:t>
            </a:r>
          </a:p>
          <a:p>
            <a:pPr marL="518162" indent="-259081" lvl="1">
              <a:lnSpc>
                <a:spcPts val="3360"/>
              </a:lnSpc>
              <a:buFont typeface="Arial"/>
              <a:buChar char="•"/>
            </a:pPr>
            <a:r>
              <a:rPr lang="en-US" sz="2400">
                <a:solidFill>
                  <a:srgbClr val="0F4662"/>
                </a:solidFill>
                <a:latin typeface="Quicksand Bold"/>
              </a:rPr>
              <a:t>For Amazon stock, increasing the window size slightly improves the RMSE and MAPE.</a:t>
            </a:r>
          </a:p>
          <a:p>
            <a:pPr marL="518162" indent="-259081" lvl="1">
              <a:lnSpc>
                <a:spcPts val="3360"/>
              </a:lnSpc>
              <a:buFont typeface="Arial"/>
              <a:buChar char="•"/>
            </a:pPr>
            <a:r>
              <a:rPr lang="en-US" sz="2400">
                <a:solidFill>
                  <a:srgbClr val="0F4662"/>
                </a:solidFill>
                <a:latin typeface="Quicksand Bold"/>
              </a:rPr>
              <a:t>For DBS stock, increasing the window size slightly deproves the RMSE and MAPE.</a:t>
            </a:r>
          </a:p>
          <a:p>
            <a:pPr>
              <a:lnSpc>
                <a:spcPts val="3360"/>
              </a:lnSpc>
            </a:pPr>
          </a:p>
          <a:p>
            <a:pPr marL="518162" indent="-259081" lvl="1">
              <a:lnSpc>
                <a:spcPts val="3360"/>
              </a:lnSpc>
              <a:buFont typeface="Arial"/>
              <a:buChar char="•"/>
            </a:pPr>
            <a:r>
              <a:rPr lang="en-US" sz="2400">
                <a:solidFill>
                  <a:srgbClr val="0F4662"/>
                </a:solidFill>
                <a:latin typeface="Quicksand Bold"/>
              </a:rPr>
              <a:t>However, the SMA method is a simple and intuitive approach, but it has limitations. It may not capture complex patterns or changes in the underlying data. It also gives equal weight to all data points within the window, which may not be suitable for all time series. Therefore, we would need to use other advanced methods like exponential smoothing, ARIMA or SARIMA to overcome these limitations and provide more accurate forecasts.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0" y="942750"/>
            <a:ext cx="5696812" cy="2989068"/>
          </a:xfrm>
          <a:custGeom>
            <a:avLst/>
            <a:gdLst/>
            <a:ahLst/>
            <a:cxnLst/>
            <a:rect r="r" b="b" t="t" l="l"/>
            <a:pathLst>
              <a:path h="2989068" w="5696812">
                <a:moveTo>
                  <a:pt x="0" y="0"/>
                </a:moveTo>
                <a:lnTo>
                  <a:pt x="5696812" y="0"/>
                </a:lnTo>
                <a:lnTo>
                  <a:pt x="5696812" y="2989068"/>
                </a:lnTo>
                <a:lnTo>
                  <a:pt x="0" y="2989068"/>
                </a:lnTo>
                <a:lnTo>
                  <a:pt x="0" y="0"/>
                </a:lnTo>
                <a:close/>
              </a:path>
            </a:pathLst>
          </a:custGeom>
          <a:blipFill>
            <a:blip r:embed="rId4"/>
            <a:stretch>
              <a:fillRect l="0" t="0" r="0" b="0"/>
            </a:stretch>
          </a:blipFill>
        </p:spPr>
      </p:sp>
      <p:sp>
        <p:nvSpPr>
          <p:cNvPr name="Freeform 5" id="5"/>
          <p:cNvSpPr/>
          <p:nvPr/>
        </p:nvSpPr>
        <p:spPr>
          <a:xfrm flipH="false" flipV="false" rot="0">
            <a:off x="5696812" y="1028700"/>
            <a:ext cx="5533001" cy="2903118"/>
          </a:xfrm>
          <a:custGeom>
            <a:avLst/>
            <a:gdLst/>
            <a:ahLst/>
            <a:cxnLst/>
            <a:rect r="r" b="b" t="t" l="l"/>
            <a:pathLst>
              <a:path h="2903118" w="5533001">
                <a:moveTo>
                  <a:pt x="0" y="0"/>
                </a:moveTo>
                <a:lnTo>
                  <a:pt x="5533001" y="0"/>
                </a:lnTo>
                <a:lnTo>
                  <a:pt x="5533001" y="2903118"/>
                </a:lnTo>
                <a:lnTo>
                  <a:pt x="0" y="2903118"/>
                </a:lnTo>
                <a:lnTo>
                  <a:pt x="0" y="0"/>
                </a:lnTo>
                <a:close/>
              </a:path>
            </a:pathLst>
          </a:custGeom>
          <a:blipFill>
            <a:blip r:embed="rId5"/>
            <a:stretch>
              <a:fillRect l="0" t="0" r="0" b="0"/>
            </a:stretch>
          </a:blipFill>
        </p:spPr>
      </p:sp>
      <p:sp>
        <p:nvSpPr>
          <p:cNvPr name="Freeform 6" id="6"/>
          <p:cNvSpPr/>
          <p:nvPr/>
        </p:nvSpPr>
        <p:spPr>
          <a:xfrm flipH="false" flipV="false" rot="0">
            <a:off x="11229813" y="1028700"/>
            <a:ext cx="5550078" cy="2903118"/>
          </a:xfrm>
          <a:custGeom>
            <a:avLst/>
            <a:gdLst/>
            <a:ahLst/>
            <a:cxnLst/>
            <a:rect r="r" b="b" t="t" l="l"/>
            <a:pathLst>
              <a:path h="2903118" w="5550078">
                <a:moveTo>
                  <a:pt x="0" y="0"/>
                </a:moveTo>
                <a:lnTo>
                  <a:pt x="5550079" y="0"/>
                </a:lnTo>
                <a:lnTo>
                  <a:pt x="5550079" y="2903118"/>
                </a:lnTo>
                <a:lnTo>
                  <a:pt x="0" y="2903118"/>
                </a:lnTo>
                <a:lnTo>
                  <a:pt x="0" y="0"/>
                </a:lnTo>
                <a:close/>
              </a:path>
            </a:pathLst>
          </a:custGeom>
          <a:blipFill>
            <a:blip r:embed="rId6"/>
            <a:stretch>
              <a:fillRect l="0" t="0" r="0" b="0"/>
            </a:stretch>
          </a:blipFill>
        </p:spPr>
      </p:sp>
      <p:sp>
        <p:nvSpPr>
          <p:cNvPr name="Freeform 7" id="7"/>
          <p:cNvSpPr/>
          <p:nvPr/>
        </p:nvSpPr>
        <p:spPr>
          <a:xfrm flipH="false" flipV="false" rot="0">
            <a:off x="206106" y="4141453"/>
            <a:ext cx="6152916" cy="4173656"/>
          </a:xfrm>
          <a:custGeom>
            <a:avLst/>
            <a:gdLst/>
            <a:ahLst/>
            <a:cxnLst/>
            <a:rect r="r" b="b" t="t" l="l"/>
            <a:pathLst>
              <a:path h="4173656" w="6152916">
                <a:moveTo>
                  <a:pt x="0" y="0"/>
                </a:moveTo>
                <a:lnTo>
                  <a:pt x="6152916" y="0"/>
                </a:lnTo>
                <a:lnTo>
                  <a:pt x="6152916" y="4173657"/>
                </a:lnTo>
                <a:lnTo>
                  <a:pt x="0" y="4173657"/>
                </a:lnTo>
                <a:lnTo>
                  <a:pt x="0" y="0"/>
                </a:lnTo>
                <a:close/>
              </a:path>
            </a:pathLst>
          </a:custGeom>
          <a:blipFill>
            <a:blip r:embed="rId7"/>
            <a:stretch>
              <a:fillRect l="0" t="0" r="0" b="0"/>
            </a:stretch>
          </a:blipFill>
        </p:spPr>
      </p:sp>
      <p:sp>
        <p:nvSpPr>
          <p:cNvPr name="TextBox 8" id="8"/>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Holt-Winters Seasonal Method</a:t>
            </a:r>
          </a:p>
        </p:txBody>
      </p:sp>
      <p:sp>
        <p:nvSpPr>
          <p:cNvPr name="TextBox 9" id="9"/>
          <p:cNvSpPr txBox="true"/>
          <p:nvPr/>
        </p:nvSpPr>
        <p:spPr>
          <a:xfrm rot="0">
            <a:off x="6600125" y="4152758"/>
            <a:ext cx="11687875" cy="33489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F4662"/>
                </a:solidFill>
                <a:latin typeface="Quicksand Bold"/>
              </a:rPr>
              <a:t>A lower MAPE and RMSE indicate better performance. </a:t>
            </a:r>
          </a:p>
          <a:p>
            <a:pPr marL="518162" indent="-259081" lvl="1">
              <a:lnSpc>
                <a:spcPts val="3360"/>
              </a:lnSpc>
              <a:buFont typeface="Arial"/>
              <a:buChar char="•"/>
            </a:pPr>
            <a:r>
              <a:rPr lang="en-US" sz="2400">
                <a:solidFill>
                  <a:srgbClr val="0F4662"/>
                </a:solidFill>
                <a:latin typeface="Quicksand Bold"/>
              </a:rPr>
              <a:t>In this case, the DBS model seems to perform the best across both training and testing datasets, as it has the lowest MAPE and RMSE values on both. The Apple model performs well on the training data but shows significant performance degradation on the testing data, indicating potential overfitting. </a:t>
            </a:r>
          </a:p>
          <a:p>
            <a:pPr marL="518162" indent="-259081" lvl="1">
              <a:lnSpc>
                <a:spcPts val="3360"/>
              </a:lnSpc>
              <a:buFont typeface="Arial"/>
              <a:buChar char="•"/>
            </a:pPr>
            <a:r>
              <a:rPr lang="en-US" sz="2400">
                <a:solidFill>
                  <a:srgbClr val="0F4662"/>
                </a:solidFill>
                <a:latin typeface="Quicksand Bold"/>
              </a:rPr>
              <a:t>The Amazon model also performs well but not as well as the DBS model on the testing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838916" y="1028700"/>
            <a:ext cx="5571425" cy="4168548"/>
          </a:xfrm>
          <a:custGeom>
            <a:avLst/>
            <a:gdLst/>
            <a:ahLst/>
            <a:cxnLst/>
            <a:rect r="r" b="b" t="t" l="l"/>
            <a:pathLst>
              <a:path h="4168548" w="5571425">
                <a:moveTo>
                  <a:pt x="0" y="0"/>
                </a:moveTo>
                <a:lnTo>
                  <a:pt x="5571425" y="0"/>
                </a:lnTo>
                <a:lnTo>
                  <a:pt x="5571425" y="4168548"/>
                </a:lnTo>
                <a:lnTo>
                  <a:pt x="0" y="4168548"/>
                </a:lnTo>
                <a:lnTo>
                  <a:pt x="0" y="0"/>
                </a:lnTo>
                <a:close/>
              </a:path>
            </a:pathLst>
          </a:custGeom>
          <a:blipFill>
            <a:blip r:embed="rId4"/>
            <a:stretch>
              <a:fillRect l="0" t="0" r="0" b="0"/>
            </a:stretch>
          </a:blipFill>
        </p:spPr>
      </p:sp>
      <p:sp>
        <p:nvSpPr>
          <p:cNvPr name="Freeform 5" id="5"/>
          <p:cNvSpPr/>
          <p:nvPr/>
        </p:nvSpPr>
        <p:spPr>
          <a:xfrm flipH="false" flipV="false" rot="0">
            <a:off x="6410341" y="1028700"/>
            <a:ext cx="5499588" cy="4114800"/>
          </a:xfrm>
          <a:custGeom>
            <a:avLst/>
            <a:gdLst/>
            <a:ahLst/>
            <a:cxnLst/>
            <a:rect r="r" b="b" t="t" l="l"/>
            <a:pathLst>
              <a:path h="4114800" w="5499588">
                <a:moveTo>
                  <a:pt x="0" y="0"/>
                </a:moveTo>
                <a:lnTo>
                  <a:pt x="5499589" y="0"/>
                </a:lnTo>
                <a:lnTo>
                  <a:pt x="5499589" y="4114800"/>
                </a:lnTo>
                <a:lnTo>
                  <a:pt x="0" y="4114800"/>
                </a:lnTo>
                <a:lnTo>
                  <a:pt x="0" y="0"/>
                </a:lnTo>
                <a:close/>
              </a:path>
            </a:pathLst>
          </a:custGeom>
          <a:blipFill>
            <a:blip r:embed="rId5"/>
            <a:stretch>
              <a:fillRect l="0" t="0" r="0" b="0"/>
            </a:stretch>
          </a:blipFill>
        </p:spPr>
      </p:sp>
      <p:sp>
        <p:nvSpPr>
          <p:cNvPr name="Freeform 6" id="6"/>
          <p:cNvSpPr/>
          <p:nvPr/>
        </p:nvSpPr>
        <p:spPr>
          <a:xfrm flipH="false" flipV="false" rot="0">
            <a:off x="11909930" y="1028700"/>
            <a:ext cx="5539154" cy="4114800"/>
          </a:xfrm>
          <a:custGeom>
            <a:avLst/>
            <a:gdLst/>
            <a:ahLst/>
            <a:cxnLst/>
            <a:rect r="r" b="b" t="t" l="l"/>
            <a:pathLst>
              <a:path h="4114800" w="5539154">
                <a:moveTo>
                  <a:pt x="0" y="0"/>
                </a:moveTo>
                <a:lnTo>
                  <a:pt x="5539154" y="0"/>
                </a:lnTo>
                <a:lnTo>
                  <a:pt x="5539154" y="4114800"/>
                </a:lnTo>
                <a:lnTo>
                  <a:pt x="0" y="4114800"/>
                </a:lnTo>
                <a:lnTo>
                  <a:pt x="0" y="0"/>
                </a:lnTo>
                <a:close/>
              </a:path>
            </a:pathLst>
          </a:custGeom>
          <a:blipFill>
            <a:blip r:embed="rId6"/>
            <a:stretch>
              <a:fillRect l="0" t="0" r="0" b="0"/>
            </a:stretch>
          </a:blipFill>
        </p:spPr>
      </p:sp>
      <p:sp>
        <p:nvSpPr>
          <p:cNvPr name="Freeform 7" id="7"/>
          <p:cNvSpPr/>
          <p:nvPr/>
        </p:nvSpPr>
        <p:spPr>
          <a:xfrm flipH="false" flipV="false" rot="0">
            <a:off x="810572" y="5693401"/>
            <a:ext cx="5381641" cy="541171"/>
          </a:xfrm>
          <a:custGeom>
            <a:avLst/>
            <a:gdLst/>
            <a:ahLst/>
            <a:cxnLst/>
            <a:rect r="r" b="b" t="t" l="l"/>
            <a:pathLst>
              <a:path h="541171" w="5381641">
                <a:moveTo>
                  <a:pt x="0" y="0"/>
                </a:moveTo>
                <a:lnTo>
                  <a:pt x="5381641" y="0"/>
                </a:lnTo>
                <a:lnTo>
                  <a:pt x="5381641" y="541170"/>
                </a:lnTo>
                <a:lnTo>
                  <a:pt x="0" y="541170"/>
                </a:lnTo>
                <a:lnTo>
                  <a:pt x="0" y="0"/>
                </a:lnTo>
                <a:close/>
              </a:path>
            </a:pathLst>
          </a:custGeom>
          <a:blipFill>
            <a:blip r:embed="rId7"/>
            <a:stretch>
              <a:fillRect l="0" t="0" r="0" b="0"/>
            </a:stretch>
          </a:blipFill>
        </p:spPr>
      </p:sp>
      <p:sp>
        <p:nvSpPr>
          <p:cNvPr name="Freeform 8" id="8"/>
          <p:cNvSpPr/>
          <p:nvPr/>
        </p:nvSpPr>
        <p:spPr>
          <a:xfrm flipH="false" flipV="false" rot="0">
            <a:off x="6528288" y="5682174"/>
            <a:ext cx="5381641" cy="546108"/>
          </a:xfrm>
          <a:custGeom>
            <a:avLst/>
            <a:gdLst/>
            <a:ahLst/>
            <a:cxnLst/>
            <a:rect r="r" b="b" t="t" l="l"/>
            <a:pathLst>
              <a:path h="546108" w="5381641">
                <a:moveTo>
                  <a:pt x="0" y="0"/>
                </a:moveTo>
                <a:lnTo>
                  <a:pt x="5381642" y="0"/>
                </a:lnTo>
                <a:lnTo>
                  <a:pt x="5381642" y="546107"/>
                </a:lnTo>
                <a:lnTo>
                  <a:pt x="0" y="546107"/>
                </a:lnTo>
                <a:lnTo>
                  <a:pt x="0" y="0"/>
                </a:lnTo>
                <a:close/>
              </a:path>
            </a:pathLst>
          </a:custGeom>
          <a:blipFill>
            <a:blip r:embed="rId8"/>
            <a:stretch>
              <a:fillRect l="0" t="0" r="0" b="0"/>
            </a:stretch>
          </a:blipFill>
        </p:spPr>
      </p:sp>
      <p:sp>
        <p:nvSpPr>
          <p:cNvPr name="Freeform 9" id="9"/>
          <p:cNvSpPr/>
          <p:nvPr/>
        </p:nvSpPr>
        <p:spPr>
          <a:xfrm flipH="false" flipV="false" rot="0">
            <a:off x="12067442" y="5687111"/>
            <a:ext cx="5381641" cy="547461"/>
          </a:xfrm>
          <a:custGeom>
            <a:avLst/>
            <a:gdLst/>
            <a:ahLst/>
            <a:cxnLst/>
            <a:rect r="r" b="b" t="t" l="l"/>
            <a:pathLst>
              <a:path h="547461" w="5381641">
                <a:moveTo>
                  <a:pt x="0" y="0"/>
                </a:moveTo>
                <a:lnTo>
                  <a:pt x="5381642" y="0"/>
                </a:lnTo>
                <a:lnTo>
                  <a:pt x="5381642" y="547460"/>
                </a:lnTo>
                <a:lnTo>
                  <a:pt x="0" y="547460"/>
                </a:lnTo>
                <a:lnTo>
                  <a:pt x="0" y="0"/>
                </a:lnTo>
                <a:close/>
              </a:path>
            </a:pathLst>
          </a:custGeom>
          <a:blipFill>
            <a:blip r:embed="rId9"/>
            <a:stretch>
              <a:fillRect l="0" t="0" r="0" b="0"/>
            </a:stretch>
          </a:blipFill>
        </p:spPr>
      </p:sp>
      <p:sp>
        <p:nvSpPr>
          <p:cNvPr name="Freeform 10" id="10"/>
          <p:cNvSpPr/>
          <p:nvPr/>
        </p:nvSpPr>
        <p:spPr>
          <a:xfrm flipH="false" flipV="false" rot="0">
            <a:off x="6528288" y="6421215"/>
            <a:ext cx="5381641" cy="3298637"/>
          </a:xfrm>
          <a:custGeom>
            <a:avLst/>
            <a:gdLst/>
            <a:ahLst/>
            <a:cxnLst/>
            <a:rect r="r" b="b" t="t" l="l"/>
            <a:pathLst>
              <a:path h="3298637" w="5381641">
                <a:moveTo>
                  <a:pt x="0" y="0"/>
                </a:moveTo>
                <a:lnTo>
                  <a:pt x="5381642" y="0"/>
                </a:lnTo>
                <a:lnTo>
                  <a:pt x="5381642" y="3298637"/>
                </a:lnTo>
                <a:lnTo>
                  <a:pt x="0" y="3298637"/>
                </a:lnTo>
                <a:lnTo>
                  <a:pt x="0" y="0"/>
                </a:lnTo>
                <a:close/>
              </a:path>
            </a:pathLst>
          </a:custGeom>
          <a:blipFill>
            <a:blip r:embed="rId10"/>
            <a:stretch>
              <a:fillRect l="0" t="0" r="0" b="0"/>
            </a:stretch>
          </a:blipFill>
        </p:spPr>
      </p:sp>
      <p:sp>
        <p:nvSpPr>
          <p:cNvPr name="Freeform 11" id="11"/>
          <p:cNvSpPr/>
          <p:nvPr/>
        </p:nvSpPr>
        <p:spPr>
          <a:xfrm flipH="false" flipV="false" rot="0">
            <a:off x="838916" y="6421158"/>
            <a:ext cx="5324953" cy="3258160"/>
          </a:xfrm>
          <a:custGeom>
            <a:avLst/>
            <a:gdLst/>
            <a:ahLst/>
            <a:cxnLst/>
            <a:rect r="r" b="b" t="t" l="l"/>
            <a:pathLst>
              <a:path h="3258160" w="5324953">
                <a:moveTo>
                  <a:pt x="0" y="0"/>
                </a:moveTo>
                <a:lnTo>
                  <a:pt x="5324953" y="0"/>
                </a:lnTo>
                <a:lnTo>
                  <a:pt x="5324953" y="3258161"/>
                </a:lnTo>
                <a:lnTo>
                  <a:pt x="0" y="3258161"/>
                </a:lnTo>
                <a:lnTo>
                  <a:pt x="0" y="0"/>
                </a:lnTo>
                <a:close/>
              </a:path>
            </a:pathLst>
          </a:custGeom>
          <a:blipFill>
            <a:blip r:embed="rId11"/>
            <a:stretch>
              <a:fillRect l="0" t="0" r="0" b="0"/>
            </a:stretch>
          </a:blipFill>
        </p:spPr>
      </p:sp>
      <p:sp>
        <p:nvSpPr>
          <p:cNvPr name="Freeform 12" id="12"/>
          <p:cNvSpPr/>
          <p:nvPr/>
        </p:nvSpPr>
        <p:spPr>
          <a:xfrm flipH="false" flipV="false" rot="0">
            <a:off x="12067442" y="6421215"/>
            <a:ext cx="5381641" cy="3339171"/>
          </a:xfrm>
          <a:custGeom>
            <a:avLst/>
            <a:gdLst/>
            <a:ahLst/>
            <a:cxnLst/>
            <a:rect r="r" b="b" t="t" l="l"/>
            <a:pathLst>
              <a:path h="3339171" w="5381641">
                <a:moveTo>
                  <a:pt x="0" y="0"/>
                </a:moveTo>
                <a:lnTo>
                  <a:pt x="5381642" y="0"/>
                </a:lnTo>
                <a:lnTo>
                  <a:pt x="5381642" y="3339170"/>
                </a:lnTo>
                <a:lnTo>
                  <a:pt x="0" y="3339170"/>
                </a:lnTo>
                <a:lnTo>
                  <a:pt x="0" y="0"/>
                </a:lnTo>
                <a:close/>
              </a:path>
            </a:pathLst>
          </a:custGeom>
          <a:blipFill>
            <a:blip r:embed="rId12"/>
            <a:stretch>
              <a:fillRect l="0" t="0" r="0" b="0"/>
            </a:stretch>
          </a:blipFill>
        </p:spPr>
      </p:sp>
      <p:sp>
        <p:nvSpPr>
          <p:cNvPr name="TextBox 13" id="13"/>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Arima - Without Tuning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712195" y="1028700"/>
            <a:ext cx="5691551" cy="3086463"/>
          </a:xfrm>
          <a:custGeom>
            <a:avLst/>
            <a:gdLst/>
            <a:ahLst/>
            <a:cxnLst/>
            <a:rect r="r" b="b" t="t" l="l"/>
            <a:pathLst>
              <a:path h="3086463" w="5691551">
                <a:moveTo>
                  <a:pt x="0" y="0"/>
                </a:moveTo>
                <a:lnTo>
                  <a:pt x="5691551" y="0"/>
                </a:lnTo>
                <a:lnTo>
                  <a:pt x="5691551" y="3086463"/>
                </a:lnTo>
                <a:lnTo>
                  <a:pt x="0" y="3086463"/>
                </a:lnTo>
                <a:lnTo>
                  <a:pt x="0" y="0"/>
                </a:lnTo>
                <a:close/>
              </a:path>
            </a:pathLst>
          </a:custGeom>
          <a:blipFill>
            <a:blip r:embed="rId4"/>
            <a:stretch>
              <a:fillRect l="0" t="0" r="0" b="0"/>
            </a:stretch>
          </a:blipFill>
        </p:spPr>
      </p:sp>
      <p:sp>
        <p:nvSpPr>
          <p:cNvPr name="Freeform 5" id="5"/>
          <p:cNvSpPr/>
          <p:nvPr/>
        </p:nvSpPr>
        <p:spPr>
          <a:xfrm flipH="false" flipV="false" rot="0">
            <a:off x="6403746" y="1028700"/>
            <a:ext cx="5612028" cy="3043339"/>
          </a:xfrm>
          <a:custGeom>
            <a:avLst/>
            <a:gdLst/>
            <a:ahLst/>
            <a:cxnLst/>
            <a:rect r="r" b="b" t="t" l="l"/>
            <a:pathLst>
              <a:path h="3043339" w="5612028">
                <a:moveTo>
                  <a:pt x="0" y="0"/>
                </a:moveTo>
                <a:lnTo>
                  <a:pt x="5612028" y="0"/>
                </a:lnTo>
                <a:lnTo>
                  <a:pt x="5612028" y="3043339"/>
                </a:lnTo>
                <a:lnTo>
                  <a:pt x="0" y="3043339"/>
                </a:lnTo>
                <a:lnTo>
                  <a:pt x="0" y="0"/>
                </a:lnTo>
                <a:close/>
              </a:path>
            </a:pathLst>
          </a:custGeom>
          <a:blipFill>
            <a:blip r:embed="rId5"/>
            <a:stretch>
              <a:fillRect l="0" t="0" r="0" b="0"/>
            </a:stretch>
          </a:blipFill>
        </p:spPr>
      </p:sp>
      <p:sp>
        <p:nvSpPr>
          <p:cNvPr name="Freeform 6" id="6"/>
          <p:cNvSpPr/>
          <p:nvPr/>
        </p:nvSpPr>
        <p:spPr>
          <a:xfrm flipH="false" flipV="false" rot="0">
            <a:off x="12015774" y="1050262"/>
            <a:ext cx="5560031" cy="3000215"/>
          </a:xfrm>
          <a:custGeom>
            <a:avLst/>
            <a:gdLst/>
            <a:ahLst/>
            <a:cxnLst/>
            <a:rect r="r" b="b" t="t" l="l"/>
            <a:pathLst>
              <a:path h="3000215" w="5560031">
                <a:moveTo>
                  <a:pt x="0" y="0"/>
                </a:moveTo>
                <a:lnTo>
                  <a:pt x="5560031" y="0"/>
                </a:lnTo>
                <a:lnTo>
                  <a:pt x="5560031" y="3000215"/>
                </a:lnTo>
                <a:lnTo>
                  <a:pt x="0" y="3000215"/>
                </a:lnTo>
                <a:lnTo>
                  <a:pt x="0" y="0"/>
                </a:lnTo>
                <a:close/>
              </a:path>
            </a:pathLst>
          </a:custGeom>
          <a:blipFill>
            <a:blip r:embed="rId6"/>
            <a:stretch>
              <a:fillRect l="0" t="0" r="0" b="0"/>
            </a:stretch>
          </a:blipFill>
        </p:spPr>
      </p:sp>
      <p:sp>
        <p:nvSpPr>
          <p:cNvPr name="Freeform 7" id="7"/>
          <p:cNvSpPr/>
          <p:nvPr/>
        </p:nvSpPr>
        <p:spPr>
          <a:xfrm flipH="false" flipV="false" rot="0">
            <a:off x="712195" y="4209908"/>
            <a:ext cx="5691551" cy="595751"/>
          </a:xfrm>
          <a:custGeom>
            <a:avLst/>
            <a:gdLst/>
            <a:ahLst/>
            <a:cxnLst/>
            <a:rect r="r" b="b" t="t" l="l"/>
            <a:pathLst>
              <a:path h="595751" w="5691551">
                <a:moveTo>
                  <a:pt x="0" y="0"/>
                </a:moveTo>
                <a:lnTo>
                  <a:pt x="5691551" y="0"/>
                </a:lnTo>
                <a:lnTo>
                  <a:pt x="5691551" y="595751"/>
                </a:lnTo>
                <a:lnTo>
                  <a:pt x="0" y="595751"/>
                </a:lnTo>
                <a:lnTo>
                  <a:pt x="0" y="0"/>
                </a:lnTo>
                <a:close/>
              </a:path>
            </a:pathLst>
          </a:custGeom>
          <a:blipFill>
            <a:blip r:embed="rId7"/>
            <a:stretch>
              <a:fillRect l="0" t="0" r="0" b="0"/>
            </a:stretch>
          </a:blipFill>
        </p:spPr>
      </p:sp>
      <p:sp>
        <p:nvSpPr>
          <p:cNvPr name="Freeform 8" id="8"/>
          <p:cNvSpPr/>
          <p:nvPr/>
        </p:nvSpPr>
        <p:spPr>
          <a:xfrm flipH="false" flipV="false" rot="0">
            <a:off x="712195" y="4805659"/>
            <a:ext cx="5691551" cy="3837000"/>
          </a:xfrm>
          <a:custGeom>
            <a:avLst/>
            <a:gdLst/>
            <a:ahLst/>
            <a:cxnLst/>
            <a:rect r="r" b="b" t="t" l="l"/>
            <a:pathLst>
              <a:path h="3837000" w="5691551">
                <a:moveTo>
                  <a:pt x="0" y="0"/>
                </a:moveTo>
                <a:lnTo>
                  <a:pt x="5691551" y="0"/>
                </a:lnTo>
                <a:lnTo>
                  <a:pt x="5691551" y="3837001"/>
                </a:lnTo>
                <a:lnTo>
                  <a:pt x="0" y="3837001"/>
                </a:lnTo>
                <a:lnTo>
                  <a:pt x="0" y="0"/>
                </a:lnTo>
                <a:close/>
              </a:path>
            </a:pathLst>
          </a:custGeom>
          <a:blipFill>
            <a:blip r:embed="rId8"/>
            <a:stretch>
              <a:fillRect l="0" t="0" r="0" b="0"/>
            </a:stretch>
          </a:blipFill>
        </p:spPr>
      </p:sp>
      <p:sp>
        <p:nvSpPr>
          <p:cNvPr name="Freeform 9" id="9"/>
          <p:cNvSpPr/>
          <p:nvPr/>
        </p:nvSpPr>
        <p:spPr>
          <a:xfrm flipH="false" flipV="false" rot="0">
            <a:off x="6403746" y="4789750"/>
            <a:ext cx="5691551" cy="3716498"/>
          </a:xfrm>
          <a:custGeom>
            <a:avLst/>
            <a:gdLst/>
            <a:ahLst/>
            <a:cxnLst/>
            <a:rect r="r" b="b" t="t" l="l"/>
            <a:pathLst>
              <a:path h="3716498" w="5691551">
                <a:moveTo>
                  <a:pt x="0" y="0"/>
                </a:moveTo>
                <a:lnTo>
                  <a:pt x="5691550" y="0"/>
                </a:lnTo>
                <a:lnTo>
                  <a:pt x="5691550" y="3716498"/>
                </a:lnTo>
                <a:lnTo>
                  <a:pt x="0" y="3716498"/>
                </a:lnTo>
                <a:lnTo>
                  <a:pt x="0" y="0"/>
                </a:lnTo>
                <a:close/>
              </a:path>
            </a:pathLst>
          </a:custGeom>
          <a:blipFill>
            <a:blip r:embed="rId9"/>
            <a:stretch>
              <a:fillRect l="0" t="0" r="0" b="0"/>
            </a:stretch>
          </a:blipFill>
        </p:spPr>
      </p:sp>
      <p:sp>
        <p:nvSpPr>
          <p:cNvPr name="Freeform 10" id="10"/>
          <p:cNvSpPr/>
          <p:nvPr/>
        </p:nvSpPr>
        <p:spPr>
          <a:xfrm flipH="false" flipV="false" rot="0">
            <a:off x="6403746" y="4225817"/>
            <a:ext cx="5691551" cy="563933"/>
          </a:xfrm>
          <a:custGeom>
            <a:avLst/>
            <a:gdLst/>
            <a:ahLst/>
            <a:cxnLst/>
            <a:rect r="r" b="b" t="t" l="l"/>
            <a:pathLst>
              <a:path h="563933" w="5691551">
                <a:moveTo>
                  <a:pt x="0" y="0"/>
                </a:moveTo>
                <a:lnTo>
                  <a:pt x="5691550" y="0"/>
                </a:lnTo>
                <a:lnTo>
                  <a:pt x="5691550" y="563933"/>
                </a:lnTo>
                <a:lnTo>
                  <a:pt x="0" y="563933"/>
                </a:lnTo>
                <a:lnTo>
                  <a:pt x="0" y="0"/>
                </a:lnTo>
                <a:close/>
              </a:path>
            </a:pathLst>
          </a:custGeom>
          <a:blipFill>
            <a:blip r:embed="rId10"/>
            <a:stretch>
              <a:fillRect l="0" t="0" r="0" b="0"/>
            </a:stretch>
          </a:blipFill>
        </p:spPr>
      </p:sp>
      <p:sp>
        <p:nvSpPr>
          <p:cNvPr name="Freeform 11" id="11"/>
          <p:cNvSpPr/>
          <p:nvPr/>
        </p:nvSpPr>
        <p:spPr>
          <a:xfrm flipH="false" flipV="false" rot="0">
            <a:off x="12095296" y="4225817"/>
            <a:ext cx="5480509" cy="628911"/>
          </a:xfrm>
          <a:custGeom>
            <a:avLst/>
            <a:gdLst/>
            <a:ahLst/>
            <a:cxnLst/>
            <a:rect r="r" b="b" t="t" l="l"/>
            <a:pathLst>
              <a:path h="628911" w="5480509">
                <a:moveTo>
                  <a:pt x="0" y="0"/>
                </a:moveTo>
                <a:lnTo>
                  <a:pt x="5480509" y="0"/>
                </a:lnTo>
                <a:lnTo>
                  <a:pt x="5480509" y="628911"/>
                </a:lnTo>
                <a:lnTo>
                  <a:pt x="0" y="628911"/>
                </a:lnTo>
                <a:lnTo>
                  <a:pt x="0" y="0"/>
                </a:lnTo>
                <a:close/>
              </a:path>
            </a:pathLst>
          </a:custGeom>
          <a:blipFill>
            <a:blip r:embed="rId11"/>
            <a:stretch>
              <a:fillRect l="0" t="0" r="0" b="0"/>
            </a:stretch>
          </a:blipFill>
        </p:spPr>
      </p:sp>
      <p:sp>
        <p:nvSpPr>
          <p:cNvPr name="Freeform 12" id="12"/>
          <p:cNvSpPr/>
          <p:nvPr/>
        </p:nvSpPr>
        <p:spPr>
          <a:xfrm flipH="false" flipV="false" rot="0">
            <a:off x="12095296" y="4805659"/>
            <a:ext cx="5594238" cy="3613236"/>
          </a:xfrm>
          <a:custGeom>
            <a:avLst/>
            <a:gdLst/>
            <a:ahLst/>
            <a:cxnLst/>
            <a:rect r="r" b="b" t="t" l="l"/>
            <a:pathLst>
              <a:path h="3613236" w="5594238">
                <a:moveTo>
                  <a:pt x="0" y="0"/>
                </a:moveTo>
                <a:lnTo>
                  <a:pt x="5594238" y="0"/>
                </a:lnTo>
                <a:lnTo>
                  <a:pt x="5594238" y="3613236"/>
                </a:lnTo>
                <a:lnTo>
                  <a:pt x="0" y="3613236"/>
                </a:lnTo>
                <a:lnTo>
                  <a:pt x="0" y="0"/>
                </a:lnTo>
                <a:close/>
              </a:path>
            </a:pathLst>
          </a:custGeom>
          <a:blipFill>
            <a:blip r:embed="rId12"/>
            <a:stretch>
              <a:fillRect l="0" t="0" r="0" b="0"/>
            </a:stretch>
          </a:blipFill>
        </p:spPr>
      </p:sp>
      <p:sp>
        <p:nvSpPr>
          <p:cNvPr name="TextBox 13" id="13"/>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Arima - With Tuning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4" id="4"/>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Arima - With Tuning Evaluation</a:t>
            </a:r>
          </a:p>
        </p:txBody>
      </p:sp>
      <p:sp>
        <p:nvSpPr>
          <p:cNvPr name="TextBox 5" id="5"/>
          <p:cNvSpPr txBox="true"/>
          <p:nvPr/>
        </p:nvSpPr>
        <p:spPr>
          <a:xfrm rot="0">
            <a:off x="1028700" y="971550"/>
            <a:ext cx="16230600" cy="8797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We have successfully tuned the Arima model to different parameters among a range to find out the best parameters to use with the model. Usually we would use auto ARIMA in order to determine the parameters, however we cannot use it for CA2 and hence usage of inter.</a:t>
            </a:r>
          </a:p>
          <a:p>
            <a:pPr marL="518162" indent="-259081" lvl="1">
              <a:lnSpc>
                <a:spcPts val="3360"/>
              </a:lnSpc>
              <a:buFont typeface="Arial"/>
              <a:buChar char="•"/>
            </a:pPr>
            <a:r>
              <a:rPr lang="en-US" sz="2400">
                <a:solidFill>
                  <a:srgbClr val="0F4662"/>
                </a:solidFill>
                <a:latin typeface="Quicksand Bold"/>
              </a:rPr>
              <a:t>Apple:</a:t>
            </a:r>
          </a:p>
          <a:p>
            <a:pPr marL="1036323" indent="-345441" lvl="2">
              <a:lnSpc>
                <a:spcPts val="3360"/>
              </a:lnSpc>
              <a:buFont typeface="Arial"/>
              <a:buChar char="⚬"/>
            </a:pPr>
            <a:r>
              <a:rPr lang="en-US" sz="2400">
                <a:solidFill>
                  <a:srgbClr val="0F4662"/>
                </a:solidFill>
                <a:latin typeface="Quicksand Bold"/>
              </a:rPr>
              <a:t>Model ARIMA(2, 0, 1) is the order of the ARIMA model.</a:t>
            </a:r>
          </a:p>
          <a:p>
            <a:pPr marL="1036323" indent="-345441" lvl="2">
              <a:lnSpc>
                <a:spcPts val="3360"/>
              </a:lnSpc>
              <a:buFont typeface="Arial"/>
              <a:buChar char="⚬"/>
            </a:pPr>
            <a:r>
              <a:rPr lang="en-US" sz="2400">
                <a:solidFill>
                  <a:srgbClr val="0F4662"/>
                </a:solidFill>
                <a:latin typeface="Quicksand Bold"/>
              </a:rPr>
              <a:t>AIC is 5703.223, which increased from 5690.646.</a:t>
            </a:r>
          </a:p>
          <a:p>
            <a:pPr marL="1036323" indent="-345441" lvl="2">
              <a:lnSpc>
                <a:spcPts val="3360"/>
              </a:lnSpc>
              <a:buFont typeface="Arial"/>
              <a:buChar char="⚬"/>
            </a:pPr>
            <a:r>
              <a:rPr lang="en-US" sz="2400">
                <a:solidFill>
                  <a:srgbClr val="0F4662"/>
                </a:solidFill>
                <a:latin typeface="Quicksand Bold"/>
              </a:rPr>
              <a:t>BIC is 5728.918, which increased from 5706.060.</a:t>
            </a:r>
          </a:p>
          <a:p>
            <a:pPr marL="1036323" indent="-345441" lvl="2">
              <a:lnSpc>
                <a:spcPts val="3360"/>
              </a:lnSpc>
              <a:buFont typeface="Arial"/>
              <a:buChar char="⚬"/>
            </a:pPr>
            <a:r>
              <a:rPr lang="en-US" sz="2400">
                <a:solidFill>
                  <a:srgbClr val="0F4662"/>
                </a:solidFill>
                <a:latin typeface="Quicksand Bold"/>
              </a:rPr>
              <a:t>The RMSE deceased from 16.87 to 15.71 showing the model improved after tuning.</a:t>
            </a:r>
          </a:p>
          <a:p>
            <a:pPr marL="1036323" indent="-345441" lvl="2">
              <a:lnSpc>
                <a:spcPts val="3360"/>
              </a:lnSpc>
              <a:buFont typeface="Arial"/>
              <a:buChar char="⚬"/>
            </a:pPr>
            <a:r>
              <a:rPr lang="en-US" sz="2400">
                <a:solidFill>
                  <a:srgbClr val="0F4662"/>
                </a:solidFill>
                <a:latin typeface="Quicksand Bold"/>
              </a:rPr>
              <a:t>The MAPE decreased from 8.82% to 8.20% showing the model improved after tuning. </a:t>
            </a:r>
          </a:p>
          <a:p>
            <a:pPr marL="518162" indent="-259081" lvl="1">
              <a:lnSpc>
                <a:spcPts val="3360"/>
              </a:lnSpc>
              <a:buFont typeface="Arial"/>
              <a:buChar char="•"/>
            </a:pPr>
            <a:r>
              <a:rPr lang="en-US" sz="2400">
                <a:solidFill>
                  <a:srgbClr val="0F4662"/>
                </a:solidFill>
                <a:latin typeface="Quicksand Bold"/>
              </a:rPr>
              <a:t>Amazon:</a:t>
            </a:r>
          </a:p>
          <a:p>
            <a:pPr marL="1036323" indent="-345441" lvl="2">
              <a:lnSpc>
                <a:spcPts val="3360"/>
              </a:lnSpc>
              <a:buFont typeface="Arial"/>
              <a:buChar char="⚬"/>
            </a:pPr>
            <a:r>
              <a:rPr lang="en-US" sz="2400">
                <a:solidFill>
                  <a:srgbClr val="0F4662"/>
                </a:solidFill>
                <a:latin typeface="Quicksand Bold"/>
              </a:rPr>
              <a:t>Model ARIMA(1, 2, 2) is the order of the ARIMA model.</a:t>
            </a:r>
          </a:p>
          <a:p>
            <a:pPr marL="1036323" indent="-345441" lvl="2">
              <a:lnSpc>
                <a:spcPts val="3360"/>
              </a:lnSpc>
              <a:buFont typeface="Arial"/>
              <a:buChar char="⚬"/>
            </a:pPr>
            <a:r>
              <a:rPr lang="en-US" sz="2400">
                <a:solidFill>
                  <a:srgbClr val="0F4662"/>
                </a:solidFill>
                <a:latin typeface="Quicksand Bold"/>
              </a:rPr>
              <a:t>AIC is 6174.215, which increased from 6167.333. </a:t>
            </a:r>
          </a:p>
          <a:p>
            <a:pPr marL="1036323" indent="-345441" lvl="2">
              <a:lnSpc>
                <a:spcPts val="3360"/>
              </a:lnSpc>
              <a:buFont typeface="Arial"/>
              <a:buChar char="⚬"/>
            </a:pPr>
            <a:r>
              <a:rPr lang="en-US" sz="2400">
                <a:solidFill>
                  <a:srgbClr val="0F4662"/>
                </a:solidFill>
                <a:latin typeface="Quicksand Bold"/>
              </a:rPr>
              <a:t>BIC is 6194.764, which increased from 6182.747.</a:t>
            </a:r>
          </a:p>
          <a:p>
            <a:pPr marL="1036323" indent="-345441" lvl="2">
              <a:lnSpc>
                <a:spcPts val="3360"/>
              </a:lnSpc>
              <a:buFont typeface="Arial"/>
              <a:buChar char="⚬"/>
            </a:pPr>
            <a:r>
              <a:rPr lang="en-US" sz="2400">
                <a:solidFill>
                  <a:srgbClr val="0F4662"/>
                </a:solidFill>
                <a:latin typeface="Quicksand Bold"/>
              </a:rPr>
              <a:t>The RMSE decreased from 5.91 to 5.59 showing the model improved after tuning.</a:t>
            </a:r>
          </a:p>
          <a:p>
            <a:pPr marL="1036323" indent="-345441" lvl="2">
              <a:lnSpc>
                <a:spcPts val="3360"/>
              </a:lnSpc>
              <a:buFont typeface="Arial"/>
              <a:buChar char="⚬"/>
            </a:pPr>
            <a:r>
              <a:rPr lang="en-US" sz="2400">
                <a:solidFill>
                  <a:srgbClr val="0F4662"/>
                </a:solidFill>
                <a:latin typeface="Quicksand Bold"/>
              </a:rPr>
              <a:t>The MAPE decreased from 3.65% to 3.45% showing the model improved after tuning.</a:t>
            </a:r>
          </a:p>
          <a:p>
            <a:pPr marL="518162" indent="-259081" lvl="1">
              <a:lnSpc>
                <a:spcPts val="3360"/>
              </a:lnSpc>
              <a:buFont typeface="Arial"/>
              <a:buChar char="•"/>
            </a:pPr>
            <a:r>
              <a:rPr lang="en-US" sz="2400">
                <a:solidFill>
                  <a:srgbClr val="0F4662"/>
                </a:solidFill>
                <a:latin typeface="Quicksand Bold"/>
              </a:rPr>
              <a:t>DBS:</a:t>
            </a:r>
          </a:p>
          <a:p>
            <a:pPr marL="1036323" indent="-345441" lvl="2">
              <a:lnSpc>
                <a:spcPts val="3360"/>
              </a:lnSpc>
              <a:buFont typeface="Arial"/>
              <a:buChar char="⚬"/>
            </a:pPr>
            <a:r>
              <a:rPr lang="en-US" sz="2400">
                <a:solidFill>
                  <a:srgbClr val="0F4662"/>
                </a:solidFill>
                <a:latin typeface="Quicksand Bold"/>
              </a:rPr>
              <a:t>Model ARIMA(2, 0, 0) is the order of the ARIMA model.</a:t>
            </a:r>
          </a:p>
          <a:p>
            <a:pPr marL="1036323" indent="-345441" lvl="2">
              <a:lnSpc>
                <a:spcPts val="3360"/>
              </a:lnSpc>
              <a:buFont typeface="Arial"/>
              <a:buChar char="⚬"/>
            </a:pPr>
            <a:r>
              <a:rPr lang="en-US" sz="2400">
                <a:solidFill>
                  <a:srgbClr val="0F4662"/>
                </a:solidFill>
                <a:latin typeface="Quicksand Bold"/>
              </a:rPr>
              <a:t>AIC is 783.413, which decreased from 5690.646.</a:t>
            </a:r>
          </a:p>
          <a:p>
            <a:pPr marL="1036323" indent="-345441" lvl="2">
              <a:lnSpc>
                <a:spcPts val="3360"/>
              </a:lnSpc>
              <a:buFont typeface="Arial"/>
              <a:buChar char="⚬"/>
            </a:pPr>
            <a:r>
              <a:rPr lang="en-US" sz="2400">
                <a:solidFill>
                  <a:srgbClr val="0F4662"/>
                </a:solidFill>
                <a:latin typeface="Quicksand Bold"/>
              </a:rPr>
              <a:t>BIC is 803.968, which decreased from 5706.060.</a:t>
            </a:r>
          </a:p>
          <a:p>
            <a:pPr marL="1036323" indent="-345441" lvl="2">
              <a:lnSpc>
                <a:spcPts val="3360"/>
              </a:lnSpc>
              <a:buFont typeface="Arial"/>
              <a:buChar char="⚬"/>
            </a:pPr>
            <a:r>
              <a:rPr lang="en-US" sz="2400">
                <a:solidFill>
                  <a:srgbClr val="0F4662"/>
                </a:solidFill>
                <a:latin typeface="Quicksand Bold"/>
              </a:rPr>
              <a:t>The RMSE decreased from 0.69 to 0.49 showing the model improved after tuning.</a:t>
            </a:r>
          </a:p>
          <a:p>
            <a:pPr marL="1036323" indent="-345441" lvl="2">
              <a:lnSpc>
                <a:spcPts val="3360"/>
              </a:lnSpc>
              <a:buFont typeface="Arial"/>
              <a:buChar char="⚬"/>
            </a:pPr>
            <a:r>
              <a:rPr lang="en-US" sz="2400">
                <a:solidFill>
                  <a:srgbClr val="0F4662"/>
                </a:solidFill>
                <a:latin typeface="Quicksand Bold"/>
              </a:rPr>
              <a:t>The MAPE decreased from 1.81% to 1.17% showing the model improved after tuning.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910753" y="1028700"/>
            <a:ext cx="5499588" cy="4114800"/>
          </a:xfrm>
          <a:custGeom>
            <a:avLst/>
            <a:gdLst/>
            <a:ahLst/>
            <a:cxnLst/>
            <a:rect r="r" b="b" t="t" l="l"/>
            <a:pathLst>
              <a:path h="4114800" w="5499588">
                <a:moveTo>
                  <a:pt x="0" y="0"/>
                </a:moveTo>
                <a:lnTo>
                  <a:pt x="5499588" y="0"/>
                </a:lnTo>
                <a:lnTo>
                  <a:pt x="5499588"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6410341" y="1028700"/>
            <a:ext cx="5499588" cy="4114800"/>
          </a:xfrm>
          <a:custGeom>
            <a:avLst/>
            <a:gdLst/>
            <a:ahLst/>
            <a:cxnLst/>
            <a:rect r="r" b="b" t="t" l="l"/>
            <a:pathLst>
              <a:path h="4114800" w="5499588">
                <a:moveTo>
                  <a:pt x="0" y="0"/>
                </a:moveTo>
                <a:lnTo>
                  <a:pt x="5499589" y="0"/>
                </a:lnTo>
                <a:lnTo>
                  <a:pt x="5499589" y="4114800"/>
                </a:lnTo>
                <a:lnTo>
                  <a:pt x="0" y="4114800"/>
                </a:lnTo>
                <a:lnTo>
                  <a:pt x="0" y="0"/>
                </a:lnTo>
                <a:close/>
              </a:path>
            </a:pathLst>
          </a:custGeom>
          <a:blipFill>
            <a:blip r:embed="rId5"/>
            <a:stretch>
              <a:fillRect l="0" t="0" r="0" b="0"/>
            </a:stretch>
          </a:blipFill>
        </p:spPr>
      </p:sp>
      <p:sp>
        <p:nvSpPr>
          <p:cNvPr name="Freeform 6" id="6"/>
          <p:cNvSpPr/>
          <p:nvPr/>
        </p:nvSpPr>
        <p:spPr>
          <a:xfrm flipH="false" flipV="false" rot="0">
            <a:off x="11909930" y="1028700"/>
            <a:ext cx="5539154" cy="4114800"/>
          </a:xfrm>
          <a:custGeom>
            <a:avLst/>
            <a:gdLst/>
            <a:ahLst/>
            <a:cxnLst/>
            <a:rect r="r" b="b" t="t" l="l"/>
            <a:pathLst>
              <a:path h="4114800" w="5539154">
                <a:moveTo>
                  <a:pt x="0" y="0"/>
                </a:moveTo>
                <a:lnTo>
                  <a:pt x="5539154" y="0"/>
                </a:lnTo>
                <a:lnTo>
                  <a:pt x="5539154" y="4114800"/>
                </a:lnTo>
                <a:lnTo>
                  <a:pt x="0" y="4114800"/>
                </a:lnTo>
                <a:lnTo>
                  <a:pt x="0" y="0"/>
                </a:lnTo>
                <a:close/>
              </a:path>
            </a:pathLst>
          </a:custGeom>
          <a:blipFill>
            <a:blip r:embed="rId6"/>
            <a:stretch>
              <a:fillRect l="0" t="0" r="0" b="0"/>
            </a:stretch>
          </a:blipFill>
        </p:spPr>
      </p:sp>
      <p:sp>
        <p:nvSpPr>
          <p:cNvPr name="Freeform 7" id="7"/>
          <p:cNvSpPr/>
          <p:nvPr/>
        </p:nvSpPr>
        <p:spPr>
          <a:xfrm flipH="false" flipV="false" rot="0">
            <a:off x="1028700" y="5603577"/>
            <a:ext cx="5381641" cy="3352799"/>
          </a:xfrm>
          <a:custGeom>
            <a:avLst/>
            <a:gdLst/>
            <a:ahLst/>
            <a:cxnLst/>
            <a:rect r="r" b="b" t="t" l="l"/>
            <a:pathLst>
              <a:path h="3352799" w="5381641">
                <a:moveTo>
                  <a:pt x="0" y="0"/>
                </a:moveTo>
                <a:lnTo>
                  <a:pt x="5381641" y="0"/>
                </a:lnTo>
                <a:lnTo>
                  <a:pt x="5381641" y="3352799"/>
                </a:lnTo>
                <a:lnTo>
                  <a:pt x="0" y="3352799"/>
                </a:lnTo>
                <a:lnTo>
                  <a:pt x="0" y="0"/>
                </a:lnTo>
                <a:close/>
              </a:path>
            </a:pathLst>
          </a:custGeom>
          <a:blipFill>
            <a:blip r:embed="rId7"/>
            <a:stretch>
              <a:fillRect l="0" t="0" r="0" b="0"/>
            </a:stretch>
          </a:blipFill>
        </p:spPr>
      </p:sp>
      <p:sp>
        <p:nvSpPr>
          <p:cNvPr name="Freeform 8" id="8"/>
          <p:cNvSpPr/>
          <p:nvPr/>
        </p:nvSpPr>
        <p:spPr>
          <a:xfrm flipH="false" flipV="false" rot="0">
            <a:off x="1028700" y="5114337"/>
            <a:ext cx="5381641" cy="489240"/>
          </a:xfrm>
          <a:custGeom>
            <a:avLst/>
            <a:gdLst/>
            <a:ahLst/>
            <a:cxnLst/>
            <a:rect r="r" b="b" t="t" l="l"/>
            <a:pathLst>
              <a:path h="489240" w="5381641">
                <a:moveTo>
                  <a:pt x="0" y="0"/>
                </a:moveTo>
                <a:lnTo>
                  <a:pt x="5381641" y="0"/>
                </a:lnTo>
                <a:lnTo>
                  <a:pt x="5381641" y="489240"/>
                </a:lnTo>
                <a:lnTo>
                  <a:pt x="0" y="489240"/>
                </a:lnTo>
                <a:lnTo>
                  <a:pt x="0" y="0"/>
                </a:lnTo>
                <a:close/>
              </a:path>
            </a:pathLst>
          </a:custGeom>
          <a:blipFill>
            <a:blip r:embed="rId8"/>
            <a:stretch>
              <a:fillRect l="0" t="0" r="0" b="0"/>
            </a:stretch>
          </a:blipFill>
        </p:spPr>
      </p:sp>
      <p:sp>
        <p:nvSpPr>
          <p:cNvPr name="Freeform 9" id="9"/>
          <p:cNvSpPr/>
          <p:nvPr/>
        </p:nvSpPr>
        <p:spPr>
          <a:xfrm flipH="false" flipV="false" rot="0">
            <a:off x="6410341" y="5667423"/>
            <a:ext cx="5527457" cy="3484011"/>
          </a:xfrm>
          <a:custGeom>
            <a:avLst/>
            <a:gdLst/>
            <a:ahLst/>
            <a:cxnLst/>
            <a:rect r="r" b="b" t="t" l="l"/>
            <a:pathLst>
              <a:path h="3484011" w="5527457">
                <a:moveTo>
                  <a:pt x="0" y="0"/>
                </a:moveTo>
                <a:lnTo>
                  <a:pt x="5527457" y="0"/>
                </a:lnTo>
                <a:lnTo>
                  <a:pt x="5527457" y="3484012"/>
                </a:lnTo>
                <a:lnTo>
                  <a:pt x="0" y="3484012"/>
                </a:lnTo>
                <a:lnTo>
                  <a:pt x="0" y="0"/>
                </a:lnTo>
                <a:close/>
              </a:path>
            </a:pathLst>
          </a:custGeom>
          <a:blipFill>
            <a:blip r:embed="rId9"/>
            <a:stretch>
              <a:fillRect l="0" t="0" r="0" b="0"/>
            </a:stretch>
          </a:blipFill>
        </p:spPr>
      </p:sp>
      <p:sp>
        <p:nvSpPr>
          <p:cNvPr name="Freeform 10" id="10"/>
          <p:cNvSpPr/>
          <p:nvPr/>
        </p:nvSpPr>
        <p:spPr>
          <a:xfrm flipH="false" flipV="false" rot="0">
            <a:off x="6410341" y="5089053"/>
            <a:ext cx="5527457" cy="581301"/>
          </a:xfrm>
          <a:custGeom>
            <a:avLst/>
            <a:gdLst/>
            <a:ahLst/>
            <a:cxnLst/>
            <a:rect r="r" b="b" t="t" l="l"/>
            <a:pathLst>
              <a:path h="581301" w="5527457">
                <a:moveTo>
                  <a:pt x="0" y="0"/>
                </a:moveTo>
                <a:lnTo>
                  <a:pt x="5527457" y="0"/>
                </a:lnTo>
                <a:lnTo>
                  <a:pt x="5527457" y="581301"/>
                </a:lnTo>
                <a:lnTo>
                  <a:pt x="0" y="581301"/>
                </a:lnTo>
                <a:lnTo>
                  <a:pt x="0" y="0"/>
                </a:lnTo>
                <a:close/>
              </a:path>
            </a:pathLst>
          </a:custGeom>
          <a:blipFill>
            <a:blip r:embed="rId10"/>
            <a:stretch>
              <a:fillRect l="0" t="0" r="0" b="0"/>
            </a:stretch>
          </a:blipFill>
        </p:spPr>
      </p:sp>
      <p:sp>
        <p:nvSpPr>
          <p:cNvPr name="Freeform 11" id="11"/>
          <p:cNvSpPr/>
          <p:nvPr/>
        </p:nvSpPr>
        <p:spPr>
          <a:xfrm flipH="false" flipV="false" rot="0">
            <a:off x="11937798" y="5603577"/>
            <a:ext cx="5511285" cy="3439802"/>
          </a:xfrm>
          <a:custGeom>
            <a:avLst/>
            <a:gdLst/>
            <a:ahLst/>
            <a:cxnLst/>
            <a:rect r="r" b="b" t="t" l="l"/>
            <a:pathLst>
              <a:path h="3439802" w="5511285">
                <a:moveTo>
                  <a:pt x="0" y="0"/>
                </a:moveTo>
                <a:lnTo>
                  <a:pt x="5511286" y="0"/>
                </a:lnTo>
                <a:lnTo>
                  <a:pt x="5511286" y="3439802"/>
                </a:lnTo>
                <a:lnTo>
                  <a:pt x="0" y="3439802"/>
                </a:lnTo>
                <a:lnTo>
                  <a:pt x="0" y="0"/>
                </a:lnTo>
                <a:close/>
              </a:path>
            </a:pathLst>
          </a:custGeom>
          <a:blipFill>
            <a:blip r:embed="rId11"/>
            <a:stretch>
              <a:fillRect l="0" t="0" r="0" b="0"/>
            </a:stretch>
          </a:blipFill>
        </p:spPr>
      </p:sp>
      <p:sp>
        <p:nvSpPr>
          <p:cNvPr name="Freeform 12" id="12"/>
          <p:cNvSpPr/>
          <p:nvPr/>
        </p:nvSpPr>
        <p:spPr>
          <a:xfrm flipH="false" flipV="false" rot="0">
            <a:off x="11937798" y="5044928"/>
            <a:ext cx="5511285" cy="558649"/>
          </a:xfrm>
          <a:custGeom>
            <a:avLst/>
            <a:gdLst/>
            <a:ahLst/>
            <a:cxnLst/>
            <a:rect r="r" b="b" t="t" l="l"/>
            <a:pathLst>
              <a:path h="558649" w="5511285">
                <a:moveTo>
                  <a:pt x="0" y="0"/>
                </a:moveTo>
                <a:lnTo>
                  <a:pt x="5511286" y="0"/>
                </a:lnTo>
                <a:lnTo>
                  <a:pt x="5511286" y="558649"/>
                </a:lnTo>
                <a:lnTo>
                  <a:pt x="0" y="558649"/>
                </a:lnTo>
                <a:lnTo>
                  <a:pt x="0" y="0"/>
                </a:lnTo>
                <a:close/>
              </a:path>
            </a:pathLst>
          </a:custGeom>
          <a:blipFill>
            <a:blip r:embed="rId12"/>
            <a:stretch>
              <a:fillRect l="0" t="0" r="0" b="0"/>
            </a:stretch>
          </a:blipFill>
        </p:spPr>
      </p:sp>
      <p:sp>
        <p:nvSpPr>
          <p:cNvPr name="TextBox 13" id="13"/>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Sarima - Without Tuning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344603" y="1028700"/>
            <a:ext cx="5866264" cy="3181208"/>
          </a:xfrm>
          <a:custGeom>
            <a:avLst/>
            <a:gdLst/>
            <a:ahLst/>
            <a:cxnLst/>
            <a:rect r="r" b="b" t="t" l="l"/>
            <a:pathLst>
              <a:path h="3181208" w="5866264">
                <a:moveTo>
                  <a:pt x="0" y="0"/>
                </a:moveTo>
                <a:lnTo>
                  <a:pt x="5866265" y="0"/>
                </a:lnTo>
                <a:lnTo>
                  <a:pt x="5866265" y="3181208"/>
                </a:lnTo>
                <a:lnTo>
                  <a:pt x="0" y="3181208"/>
                </a:lnTo>
                <a:lnTo>
                  <a:pt x="0" y="0"/>
                </a:lnTo>
                <a:close/>
              </a:path>
            </a:pathLst>
          </a:custGeom>
          <a:blipFill>
            <a:blip r:embed="rId4"/>
            <a:stretch>
              <a:fillRect l="0" t="0" r="0" b="0"/>
            </a:stretch>
          </a:blipFill>
        </p:spPr>
      </p:sp>
      <p:sp>
        <p:nvSpPr>
          <p:cNvPr name="Freeform 5" id="5"/>
          <p:cNvSpPr/>
          <p:nvPr/>
        </p:nvSpPr>
        <p:spPr>
          <a:xfrm flipH="false" flipV="false" rot="0">
            <a:off x="6210868" y="1028700"/>
            <a:ext cx="5866264" cy="3181208"/>
          </a:xfrm>
          <a:custGeom>
            <a:avLst/>
            <a:gdLst/>
            <a:ahLst/>
            <a:cxnLst/>
            <a:rect r="r" b="b" t="t" l="l"/>
            <a:pathLst>
              <a:path h="3181208" w="5866264">
                <a:moveTo>
                  <a:pt x="0" y="0"/>
                </a:moveTo>
                <a:lnTo>
                  <a:pt x="5866264" y="0"/>
                </a:lnTo>
                <a:lnTo>
                  <a:pt x="5866264" y="3181208"/>
                </a:lnTo>
                <a:lnTo>
                  <a:pt x="0" y="3181208"/>
                </a:lnTo>
                <a:lnTo>
                  <a:pt x="0" y="0"/>
                </a:lnTo>
                <a:close/>
              </a:path>
            </a:pathLst>
          </a:custGeom>
          <a:blipFill>
            <a:blip r:embed="rId5"/>
            <a:stretch>
              <a:fillRect l="0" t="0" r="0" b="0"/>
            </a:stretch>
          </a:blipFill>
        </p:spPr>
      </p:sp>
      <p:sp>
        <p:nvSpPr>
          <p:cNvPr name="Freeform 6" id="6"/>
          <p:cNvSpPr/>
          <p:nvPr/>
        </p:nvSpPr>
        <p:spPr>
          <a:xfrm flipH="false" flipV="false" rot="0">
            <a:off x="12077132" y="1028700"/>
            <a:ext cx="5866264" cy="3165460"/>
          </a:xfrm>
          <a:custGeom>
            <a:avLst/>
            <a:gdLst/>
            <a:ahLst/>
            <a:cxnLst/>
            <a:rect r="r" b="b" t="t" l="l"/>
            <a:pathLst>
              <a:path h="3165460" w="5866264">
                <a:moveTo>
                  <a:pt x="0" y="0"/>
                </a:moveTo>
                <a:lnTo>
                  <a:pt x="5866265" y="0"/>
                </a:lnTo>
                <a:lnTo>
                  <a:pt x="5866265" y="3165460"/>
                </a:lnTo>
                <a:lnTo>
                  <a:pt x="0" y="3165460"/>
                </a:lnTo>
                <a:lnTo>
                  <a:pt x="0" y="0"/>
                </a:lnTo>
                <a:close/>
              </a:path>
            </a:pathLst>
          </a:custGeom>
          <a:blipFill>
            <a:blip r:embed="rId6"/>
            <a:stretch>
              <a:fillRect l="0" t="0" r="0" b="0"/>
            </a:stretch>
          </a:blipFill>
        </p:spPr>
      </p:sp>
      <p:sp>
        <p:nvSpPr>
          <p:cNvPr name="Freeform 7" id="7"/>
          <p:cNvSpPr/>
          <p:nvPr/>
        </p:nvSpPr>
        <p:spPr>
          <a:xfrm flipH="false" flipV="false" rot="0">
            <a:off x="344603" y="4744196"/>
            <a:ext cx="5866264" cy="3592263"/>
          </a:xfrm>
          <a:custGeom>
            <a:avLst/>
            <a:gdLst/>
            <a:ahLst/>
            <a:cxnLst/>
            <a:rect r="r" b="b" t="t" l="l"/>
            <a:pathLst>
              <a:path h="3592263" w="5866264">
                <a:moveTo>
                  <a:pt x="0" y="0"/>
                </a:moveTo>
                <a:lnTo>
                  <a:pt x="5866265" y="0"/>
                </a:lnTo>
                <a:lnTo>
                  <a:pt x="5866265" y="3592263"/>
                </a:lnTo>
                <a:lnTo>
                  <a:pt x="0" y="3592263"/>
                </a:lnTo>
                <a:lnTo>
                  <a:pt x="0" y="0"/>
                </a:lnTo>
                <a:close/>
              </a:path>
            </a:pathLst>
          </a:custGeom>
          <a:blipFill>
            <a:blip r:embed="rId7"/>
            <a:stretch>
              <a:fillRect l="0" t="0" r="0" b="0"/>
            </a:stretch>
          </a:blipFill>
        </p:spPr>
      </p:sp>
      <p:sp>
        <p:nvSpPr>
          <p:cNvPr name="Freeform 8" id="8"/>
          <p:cNvSpPr/>
          <p:nvPr/>
        </p:nvSpPr>
        <p:spPr>
          <a:xfrm flipH="false" flipV="false" rot="0">
            <a:off x="344603" y="4209908"/>
            <a:ext cx="5866264" cy="534288"/>
          </a:xfrm>
          <a:custGeom>
            <a:avLst/>
            <a:gdLst/>
            <a:ahLst/>
            <a:cxnLst/>
            <a:rect r="r" b="b" t="t" l="l"/>
            <a:pathLst>
              <a:path h="534288" w="5866264">
                <a:moveTo>
                  <a:pt x="0" y="0"/>
                </a:moveTo>
                <a:lnTo>
                  <a:pt x="5866265" y="0"/>
                </a:lnTo>
                <a:lnTo>
                  <a:pt x="5866265" y="534288"/>
                </a:lnTo>
                <a:lnTo>
                  <a:pt x="0" y="534288"/>
                </a:lnTo>
                <a:lnTo>
                  <a:pt x="0" y="0"/>
                </a:lnTo>
                <a:close/>
              </a:path>
            </a:pathLst>
          </a:custGeom>
          <a:blipFill>
            <a:blip r:embed="rId8"/>
            <a:stretch>
              <a:fillRect l="0" t="0" r="0" b="0"/>
            </a:stretch>
          </a:blipFill>
        </p:spPr>
      </p:sp>
      <p:sp>
        <p:nvSpPr>
          <p:cNvPr name="Freeform 9" id="9"/>
          <p:cNvSpPr/>
          <p:nvPr/>
        </p:nvSpPr>
        <p:spPr>
          <a:xfrm flipH="false" flipV="false" rot="0">
            <a:off x="6210868" y="4744196"/>
            <a:ext cx="5866264" cy="3651174"/>
          </a:xfrm>
          <a:custGeom>
            <a:avLst/>
            <a:gdLst/>
            <a:ahLst/>
            <a:cxnLst/>
            <a:rect r="r" b="b" t="t" l="l"/>
            <a:pathLst>
              <a:path h="3651174" w="5866264">
                <a:moveTo>
                  <a:pt x="0" y="0"/>
                </a:moveTo>
                <a:lnTo>
                  <a:pt x="5866264" y="0"/>
                </a:lnTo>
                <a:lnTo>
                  <a:pt x="5866264" y="3651174"/>
                </a:lnTo>
                <a:lnTo>
                  <a:pt x="0" y="3651174"/>
                </a:lnTo>
                <a:lnTo>
                  <a:pt x="0" y="0"/>
                </a:lnTo>
                <a:close/>
              </a:path>
            </a:pathLst>
          </a:custGeom>
          <a:blipFill>
            <a:blip r:embed="rId9"/>
            <a:stretch>
              <a:fillRect l="0" t="0" r="0" b="0"/>
            </a:stretch>
          </a:blipFill>
        </p:spPr>
      </p:sp>
      <p:sp>
        <p:nvSpPr>
          <p:cNvPr name="Freeform 10" id="10"/>
          <p:cNvSpPr/>
          <p:nvPr/>
        </p:nvSpPr>
        <p:spPr>
          <a:xfrm flipH="false" flipV="false" rot="0">
            <a:off x="6210868" y="4234612"/>
            <a:ext cx="5866264" cy="575763"/>
          </a:xfrm>
          <a:custGeom>
            <a:avLst/>
            <a:gdLst/>
            <a:ahLst/>
            <a:cxnLst/>
            <a:rect r="r" b="b" t="t" l="l"/>
            <a:pathLst>
              <a:path h="575763" w="5866264">
                <a:moveTo>
                  <a:pt x="0" y="0"/>
                </a:moveTo>
                <a:lnTo>
                  <a:pt x="5866264" y="0"/>
                </a:lnTo>
                <a:lnTo>
                  <a:pt x="5866264" y="575763"/>
                </a:lnTo>
                <a:lnTo>
                  <a:pt x="0" y="575763"/>
                </a:lnTo>
                <a:lnTo>
                  <a:pt x="0" y="0"/>
                </a:lnTo>
                <a:close/>
              </a:path>
            </a:pathLst>
          </a:custGeom>
          <a:blipFill>
            <a:blip r:embed="rId10"/>
            <a:stretch>
              <a:fillRect l="0" t="0" r="0" b="0"/>
            </a:stretch>
          </a:blipFill>
        </p:spPr>
      </p:sp>
      <p:sp>
        <p:nvSpPr>
          <p:cNvPr name="Freeform 11" id="11"/>
          <p:cNvSpPr/>
          <p:nvPr/>
        </p:nvSpPr>
        <p:spPr>
          <a:xfrm flipH="false" flipV="false" rot="0">
            <a:off x="12077132" y="4838950"/>
            <a:ext cx="5866264" cy="3738501"/>
          </a:xfrm>
          <a:custGeom>
            <a:avLst/>
            <a:gdLst/>
            <a:ahLst/>
            <a:cxnLst/>
            <a:rect r="r" b="b" t="t" l="l"/>
            <a:pathLst>
              <a:path h="3738501" w="5866264">
                <a:moveTo>
                  <a:pt x="0" y="0"/>
                </a:moveTo>
                <a:lnTo>
                  <a:pt x="5866265" y="0"/>
                </a:lnTo>
                <a:lnTo>
                  <a:pt x="5866265" y="3738501"/>
                </a:lnTo>
                <a:lnTo>
                  <a:pt x="0" y="3738501"/>
                </a:lnTo>
                <a:lnTo>
                  <a:pt x="0" y="0"/>
                </a:lnTo>
                <a:close/>
              </a:path>
            </a:pathLst>
          </a:custGeom>
          <a:blipFill>
            <a:blip r:embed="rId11"/>
            <a:stretch>
              <a:fillRect l="0" t="0" r="0" b="0"/>
            </a:stretch>
          </a:blipFill>
        </p:spPr>
      </p:sp>
      <p:sp>
        <p:nvSpPr>
          <p:cNvPr name="Freeform 12" id="12"/>
          <p:cNvSpPr/>
          <p:nvPr/>
        </p:nvSpPr>
        <p:spPr>
          <a:xfrm flipH="false" flipV="false" rot="0">
            <a:off x="12077132" y="4239360"/>
            <a:ext cx="5866264" cy="643466"/>
          </a:xfrm>
          <a:custGeom>
            <a:avLst/>
            <a:gdLst/>
            <a:ahLst/>
            <a:cxnLst/>
            <a:rect r="r" b="b" t="t" l="l"/>
            <a:pathLst>
              <a:path h="643466" w="5866264">
                <a:moveTo>
                  <a:pt x="0" y="0"/>
                </a:moveTo>
                <a:lnTo>
                  <a:pt x="5866265" y="0"/>
                </a:lnTo>
                <a:lnTo>
                  <a:pt x="5866265" y="643466"/>
                </a:lnTo>
                <a:lnTo>
                  <a:pt x="0" y="643466"/>
                </a:lnTo>
                <a:lnTo>
                  <a:pt x="0" y="0"/>
                </a:lnTo>
                <a:close/>
              </a:path>
            </a:pathLst>
          </a:custGeom>
          <a:blipFill>
            <a:blip r:embed="rId12"/>
            <a:stretch>
              <a:fillRect l="0" t="0" r="0" b="0"/>
            </a:stretch>
          </a:blipFill>
        </p:spPr>
      </p:sp>
      <p:sp>
        <p:nvSpPr>
          <p:cNvPr name="TextBox 13" id="13"/>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Sarima - With Tuning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4" id="4"/>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Sarima - With Tuning Evaluation</a:t>
            </a:r>
          </a:p>
        </p:txBody>
      </p:sp>
      <p:sp>
        <p:nvSpPr>
          <p:cNvPr name="TextBox 5" id="5"/>
          <p:cNvSpPr txBox="true"/>
          <p:nvPr/>
        </p:nvSpPr>
        <p:spPr>
          <a:xfrm rot="0">
            <a:off x="1028700" y="1168239"/>
            <a:ext cx="16230600" cy="8797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We have successfully tuned the Arima model to different parameters among a range to find out the best parameters to use with the model. Usually we would use auto ARIMA in order to determine the parameters, however we cannot use it for CA2 and hence usage of inter.</a:t>
            </a:r>
          </a:p>
          <a:p>
            <a:pPr marL="518162" indent="-259081" lvl="1">
              <a:lnSpc>
                <a:spcPts val="3360"/>
              </a:lnSpc>
              <a:buFont typeface="Arial"/>
              <a:buChar char="•"/>
            </a:pPr>
            <a:r>
              <a:rPr lang="en-US" sz="2400">
                <a:solidFill>
                  <a:srgbClr val="0F4662"/>
                </a:solidFill>
                <a:latin typeface="Quicksand Bold"/>
              </a:rPr>
              <a:t> Apple:</a:t>
            </a:r>
          </a:p>
          <a:p>
            <a:pPr marL="1036323" indent="-345441" lvl="2">
              <a:lnSpc>
                <a:spcPts val="3360"/>
              </a:lnSpc>
              <a:buFont typeface="Arial"/>
              <a:buChar char="⚬"/>
            </a:pPr>
            <a:r>
              <a:rPr lang="en-US" sz="2400">
                <a:solidFill>
                  <a:srgbClr val="0F4662"/>
                </a:solidFill>
                <a:latin typeface="Quicksand Bold"/>
              </a:rPr>
              <a:t>Model SARIMAX(0, 0, 2)x(1, 1, [1], 12) is the order of the ARIMA model.</a:t>
            </a:r>
          </a:p>
          <a:p>
            <a:pPr marL="1036323" indent="-345441" lvl="2">
              <a:lnSpc>
                <a:spcPts val="3360"/>
              </a:lnSpc>
              <a:buFont typeface="Arial"/>
              <a:buChar char="⚬"/>
            </a:pPr>
            <a:r>
              <a:rPr lang="en-US" sz="2400">
                <a:solidFill>
                  <a:srgbClr val="0F4662"/>
                </a:solidFill>
                <a:latin typeface="Quicksand Bold"/>
              </a:rPr>
              <a:t>AIC is 7019.543 which increased from 5687.806.</a:t>
            </a:r>
          </a:p>
          <a:p>
            <a:pPr marL="1036323" indent="-345441" lvl="2">
              <a:lnSpc>
                <a:spcPts val="3360"/>
              </a:lnSpc>
              <a:buFont typeface="Arial"/>
              <a:buChar char="⚬"/>
            </a:pPr>
            <a:r>
              <a:rPr lang="en-US" sz="2400">
                <a:solidFill>
                  <a:srgbClr val="0F4662"/>
                </a:solidFill>
                <a:latin typeface="Quicksand Bold"/>
              </a:rPr>
              <a:t>BIC is 7045.189 which increased from 5713.448.</a:t>
            </a:r>
          </a:p>
          <a:p>
            <a:pPr marL="1036323" indent="-345441" lvl="2">
              <a:lnSpc>
                <a:spcPts val="3360"/>
              </a:lnSpc>
              <a:buFont typeface="Arial"/>
              <a:buChar char="⚬"/>
            </a:pPr>
            <a:r>
              <a:rPr lang="en-US" sz="2400">
                <a:solidFill>
                  <a:srgbClr val="0F4662"/>
                </a:solidFill>
                <a:latin typeface="Quicksand Bold"/>
              </a:rPr>
              <a:t>The RMSE is 13.18 which decreased from 19.90 showing the model improved after tuning.</a:t>
            </a:r>
          </a:p>
          <a:p>
            <a:pPr marL="1036323" indent="-345441" lvl="2">
              <a:lnSpc>
                <a:spcPts val="3360"/>
              </a:lnSpc>
              <a:buFont typeface="Arial"/>
              <a:buChar char="⚬"/>
            </a:pPr>
            <a:r>
              <a:rPr lang="en-US" sz="2400">
                <a:solidFill>
                  <a:srgbClr val="0F4662"/>
                </a:solidFill>
                <a:latin typeface="Quicksand Bold"/>
              </a:rPr>
              <a:t>The MAPE is 6.76% which decreased from 10.44% showing the model improved after tuning.</a:t>
            </a:r>
          </a:p>
          <a:p>
            <a:pPr marL="518162" indent="-259081" lvl="1">
              <a:lnSpc>
                <a:spcPts val="3360"/>
              </a:lnSpc>
              <a:buFont typeface="Arial"/>
              <a:buChar char="•"/>
            </a:pPr>
            <a:r>
              <a:rPr lang="en-US" sz="2400">
                <a:solidFill>
                  <a:srgbClr val="0F4662"/>
                </a:solidFill>
                <a:latin typeface="Quicksand Bold"/>
              </a:rPr>
              <a:t>Amazon:</a:t>
            </a:r>
          </a:p>
          <a:p>
            <a:pPr marL="1036323" indent="-345441" lvl="2">
              <a:lnSpc>
                <a:spcPts val="3360"/>
              </a:lnSpc>
              <a:buFont typeface="Arial"/>
              <a:buChar char="⚬"/>
            </a:pPr>
            <a:r>
              <a:rPr lang="en-US" sz="2400">
                <a:solidFill>
                  <a:srgbClr val="0F4662"/>
                </a:solidFill>
                <a:latin typeface="Quicksand Bold"/>
              </a:rPr>
              <a:t>Model SARIMAX(1, 2, 1)x(1, 1, 1, 12) is the order of the ARIMA model.</a:t>
            </a:r>
          </a:p>
          <a:p>
            <a:pPr marL="1036323" indent="-345441" lvl="2">
              <a:lnSpc>
                <a:spcPts val="3360"/>
              </a:lnSpc>
              <a:buFont typeface="Arial"/>
              <a:buChar char="⚬"/>
            </a:pPr>
            <a:r>
              <a:rPr lang="en-US" sz="2400">
                <a:solidFill>
                  <a:srgbClr val="0F4662"/>
                </a:solidFill>
                <a:latin typeface="Quicksand Bold"/>
              </a:rPr>
              <a:t>AIC is 6176.772 which increased from 6165.500.</a:t>
            </a:r>
          </a:p>
          <a:p>
            <a:pPr marL="1036323" indent="-345441" lvl="2">
              <a:lnSpc>
                <a:spcPts val="3360"/>
              </a:lnSpc>
              <a:buFont typeface="Arial"/>
              <a:buChar char="⚬"/>
            </a:pPr>
            <a:r>
              <a:rPr lang="en-US" sz="2400">
                <a:solidFill>
                  <a:srgbClr val="0F4662"/>
                </a:solidFill>
                <a:latin typeface="Quicksand Bold"/>
              </a:rPr>
              <a:t>BIC is 6202.410 which increased from 6191.142.</a:t>
            </a:r>
          </a:p>
          <a:p>
            <a:pPr marL="1036323" indent="-345441" lvl="2">
              <a:lnSpc>
                <a:spcPts val="3360"/>
              </a:lnSpc>
              <a:buFont typeface="Arial"/>
              <a:buChar char="⚬"/>
            </a:pPr>
            <a:r>
              <a:rPr lang="en-US" sz="2400">
                <a:solidFill>
                  <a:srgbClr val="0F4662"/>
                </a:solidFill>
                <a:latin typeface="Quicksand Bold"/>
              </a:rPr>
              <a:t>The RMSE is 5.33 which decreased from 5.59 showing the model improved after tuning.</a:t>
            </a:r>
          </a:p>
          <a:p>
            <a:pPr marL="1036323" indent="-345441" lvl="2">
              <a:lnSpc>
                <a:spcPts val="3360"/>
              </a:lnSpc>
              <a:buFont typeface="Arial"/>
              <a:buChar char="⚬"/>
            </a:pPr>
            <a:r>
              <a:rPr lang="en-US" sz="2400">
                <a:solidFill>
                  <a:srgbClr val="0F4662"/>
                </a:solidFill>
                <a:latin typeface="Quicksand Bold"/>
              </a:rPr>
              <a:t>The MAPE is 3.14% which decreased from 3.42% showing the model improved after tuning.</a:t>
            </a:r>
          </a:p>
          <a:p>
            <a:pPr marL="518162" indent="-259081" lvl="1">
              <a:lnSpc>
                <a:spcPts val="3360"/>
              </a:lnSpc>
              <a:buFont typeface="Arial"/>
              <a:buChar char="•"/>
            </a:pPr>
            <a:r>
              <a:rPr lang="en-US" sz="2400">
                <a:solidFill>
                  <a:srgbClr val="0F4662"/>
                </a:solidFill>
                <a:latin typeface="Quicksand Bold"/>
              </a:rPr>
              <a:t>DBS:</a:t>
            </a:r>
          </a:p>
          <a:p>
            <a:pPr marL="1036323" indent="-345441" lvl="2">
              <a:lnSpc>
                <a:spcPts val="3360"/>
              </a:lnSpc>
              <a:buFont typeface="Arial"/>
              <a:buChar char="⚬"/>
            </a:pPr>
            <a:r>
              <a:rPr lang="en-US" sz="2400">
                <a:solidFill>
                  <a:srgbClr val="0F4662"/>
                </a:solidFill>
                <a:latin typeface="Quicksand Bold"/>
              </a:rPr>
              <a:t>Model SARIMAX(2, 0, 2)x(1, 0, [], 12) is the order of the ARIMA model.</a:t>
            </a:r>
          </a:p>
          <a:p>
            <a:pPr marL="1036323" indent="-345441" lvl="2">
              <a:lnSpc>
                <a:spcPts val="3360"/>
              </a:lnSpc>
              <a:buFont typeface="Arial"/>
              <a:buChar char="⚬"/>
            </a:pPr>
            <a:r>
              <a:rPr lang="en-US" sz="2400">
                <a:solidFill>
                  <a:srgbClr val="0F4662"/>
                </a:solidFill>
                <a:latin typeface="Quicksand Bold"/>
              </a:rPr>
              <a:t>AIC is 782.451 which decreased from 828.418.</a:t>
            </a:r>
          </a:p>
          <a:p>
            <a:pPr marL="1036323" indent="-345441" lvl="2">
              <a:lnSpc>
                <a:spcPts val="3360"/>
              </a:lnSpc>
              <a:buFont typeface="Arial"/>
              <a:buChar char="⚬"/>
            </a:pPr>
            <a:r>
              <a:rPr lang="en-US" sz="2400">
                <a:solidFill>
                  <a:srgbClr val="0F4662"/>
                </a:solidFill>
                <a:latin typeface="Quicksand Bold"/>
              </a:rPr>
              <a:t>BIC is 813.285 which decreased from 854.061.</a:t>
            </a:r>
          </a:p>
          <a:p>
            <a:pPr marL="1036323" indent="-345441" lvl="2">
              <a:lnSpc>
                <a:spcPts val="3360"/>
              </a:lnSpc>
              <a:buFont typeface="Arial"/>
              <a:buChar char="⚬"/>
            </a:pPr>
            <a:r>
              <a:rPr lang="en-US" sz="2400">
                <a:solidFill>
                  <a:srgbClr val="0F4662"/>
                </a:solidFill>
                <a:latin typeface="Quicksand Bold"/>
              </a:rPr>
              <a:t>The RMSE is 0.48 which decreased from 0.77 showing the model improved after tuning.</a:t>
            </a:r>
          </a:p>
          <a:p>
            <a:pPr marL="1036323" indent="-345441" lvl="2">
              <a:lnSpc>
                <a:spcPts val="3360"/>
              </a:lnSpc>
              <a:buFont typeface="Arial"/>
              <a:buChar char="⚬"/>
            </a:pPr>
            <a:r>
              <a:rPr lang="en-US" sz="2400">
                <a:solidFill>
                  <a:srgbClr val="0F4662"/>
                </a:solidFill>
                <a:latin typeface="Quicksand Bold"/>
              </a:rPr>
              <a:t>The MAPE is 1.14% which decreased from 2.05% showing the model improved after tuning.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976737" y="1000125"/>
            <a:ext cx="5455411" cy="5725725"/>
          </a:xfrm>
          <a:custGeom>
            <a:avLst/>
            <a:gdLst/>
            <a:ahLst/>
            <a:cxnLst/>
            <a:rect r="r" b="b" t="t" l="l"/>
            <a:pathLst>
              <a:path h="5725725" w="5455411">
                <a:moveTo>
                  <a:pt x="0" y="0"/>
                </a:moveTo>
                <a:lnTo>
                  <a:pt x="5455411" y="0"/>
                </a:lnTo>
                <a:lnTo>
                  <a:pt x="5455411" y="5725725"/>
                </a:lnTo>
                <a:lnTo>
                  <a:pt x="0" y="5725725"/>
                </a:lnTo>
                <a:lnTo>
                  <a:pt x="0" y="0"/>
                </a:lnTo>
                <a:close/>
              </a:path>
            </a:pathLst>
          </a:custGeom>
          <a:blipFill>
            <a:blip r:embed="rId4"/>
            <a:stretch>
              <a:fillRect l="0" t="0" r="0" b="0"/>
            </a:stretch>
          </a:blipFill>
        </p:spPr>
      </p:sp>
      <p:sp>
        <p:nvSpPr>
          <p:cNvPr name="Freeform 5" id="5"/>
          <p:cNvSpPr/>
          <p:nvPr/>
        </p:nvSpPr>
        <p:spPr>
          <a:xfrm flipH="false" flipV="false" rot="0">
            <a:off x="6432148" y="1028700"/>
            <a:ext cx="5123851" cy="5697150"/>
          </a:xfrm>
          <a:custGeom>
            <a:avLst/>
            <a:gdLst/>
            <a:ahLst/>
            <a:cxnLst/>
            <a:rect r="r" b="b" t="t" l="l"/>
            <a:pathLst>
              <a:path h="5697150" w="5123851">
                <a:moveTo>
                  <a:pt x="0" y="0"/>
                </a:moveTo>
                <a:lnTo>
                  <a:pt x="5123851" y="0"/>
                </a:lnTo>
                <a:lnTo>
                  <a:pt x="5123851" y="5697150"/>
                </a:lnTo>
                <a:lnTo>
                  <a:pt x="0" y="5697150"/>
                </a:lnTo>
                <a:lnTo>
                  <a:pt x="0" y="0"/>
                </a:lnTo>
                <a:close/>
              </a:path>
            </a:pathLst>
          </a:custGeom>
          <a:blipFill>
            <a:blip r:embed="rId5"/>
            <a:stretch>
              <a:fillRect l="0" t="0" r="0" b="0"/>
            </a:stretch>
          </a:blipFill>
        </p:spPr>
      </p:sp>
      <p:sp>
        <p:nvSpPr>
          <p:cNvPr name="Freeform 6" id="6"/>
          <p:cNvSpPr/>
          <p:nvPr/>
        </p:nvSpPr>
        <p:spPr>
          <a:xfrm flipH="false" flipV="false" rot="0">
            <a:off x="11555999" y="1057036"/>
            <a:ext cx="5217746" cy="5668813"/>
          </a:xfrm>
          <a:custGeom>
            <a:avLst/>
            <a:gdLst/>
            <a:ahLst/>
            <a:cxnLst/>
            <a:rect r="r" b="b" t="t" l="l"/>
            <a:pathLst>
              <a:path h="5668813" w="5217746">
                <a:moveTo>
                  <a:pt x="0" y="0"/>
                </a:moveTo>
                <a:lnTo>
                  <a:pt x="5217747" y="0"/>
                </a:lnTo>
                <a:lnTo>
                  <a:pt x="5217747" y="5668814"/>
                </a:lnTo>
                <a:lnTo>
                  <a:pt x="0" y="5668814"/>
                </a:lnTo>
                <a:lnTo>
                  <a:pt x="0" y="0"/>
                </a:lnTo>
                <a:close/>
              </a:path>
            </a:pathLst>
          </a:custGeom>
          <a:blipFill>
            <a:blip r:embed="rId6"/>
            <a:stretch>
              <a:fillRect l="0" t="0" r="0" b="0"/>
            </a:stretch>
          </a:blipFill>
        </p:spPr>
      </p:sp>
      <p:sp>
        <p:nvSpPr>
          <p:cNvPr name="TextBox 7" id="7"/>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Model Evaluation</a:t>
            </a:r>
          </a:p>
        </p:txBody>
      </p:sp>
      <p:sp>
        <p:nvSpPr>
          <p:cNvPr name="TextBox 8" id="8"/>
          <p:cNvSpPr txBox="true"/>
          <p:nvPr/>
        </p:nvSpPr>
        <p:spPr>
          <a:xfrm rot="0">
            <a:off x="1028700" y="6697275"/>
            <a:ext cx="15745046" cy="12534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F4662"/>
                </a:solidFill>
                <a:latin typeface="Quicksand Bold"/>
              </a:rPr>
              <a:t>A lower RMSE and MAPE indicate better performance. </a:t>
            </a:r>
          </a:p>
          <a:p>
            <a:pPr marL="518162" indent="-259081" lvl="1">
              <a:lnSpc>
                <a:spcPts val="3360"/>
              </a:lnSpc>
              <a:buFont typeface="Arial"/>
              <a:buChar char="•"/>
            </a:pPr>
            <a:r>
              <a:rPr lang="en-US" sz="2400">
                <a:solidFill>
                  <a:srgbClr val="0F4662"/>
                </a:solidFill>
                <a:latin typeface="Quicksand Bold"/>
              </a:rPr>
              <a:t>The lowest RMSE and MAPE is found in Sarima model with hyperparameter tuning.</a:t>
            </a:r>
          </a:p>
          <a:p>
            <a:pPr marL="518162" indent="-259081" lvl="1">
              <a:lnSpc>
                <a:spcPts val="3360"/>
              </a:lnSpc>
              <a:buFont typeface="Arial"/>
              <a:buChar char="•"/>
            </a:pPr>
            <a:r>
              <a:rPr lang="en-US" sz="2400">
                <a:solidFill>
                  <a:srgbClr val="0F4662"/>
                </a:solidFill>
                <a:latin typeface="Quicksand Bold"/>
              </a:rPr>
              <a:t>It has the lowest RMSE and MAPE among all other models which indicates it is the best fit for this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marL="0" indent="0" lvl="0">
              <a:lnSpc>
                <a:spcPts val="8959"/>
              </a:lnSpc>
              <a:spcBef>
                <a:spcPct val="0"/>
              </a:spcBef>
            </a:pPr>
            <a:r>
              <a:rPr lang="en-US" sz="6399">
                <a:solidFill>
                  <a:srgbClr val="0F4662"/>
                </a:solidFill>
                <a:latin typeface="Cormorant Garamond Bold Italics"/>
              </a:rPr>
              <a:t>Conclusion</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71477" y="3814762"/>
            <a:ext cx="15745046" cy="2600325"/>
          </a:xfrm>
          <a:prstGeom prst="rect">
            <a:avLst/>
          </a:prstGeom>
        </p:spPr>
        <p:txBody>
          <a:bodyPr anchor="t" rtlCol="false" tIns="0" lIns="0" bIns="0" rIns="0">
            <a:spAutoFit/>
          </a:bodyPr>
          <a:lstStyle/>
          <a:p>
            <a:pPr>
              <a:lnSpc>
                <a:spcPts val="4199"/>
              </a:lnSpc>
            </a:pPr>
            <a:r>
              <a:rPr lang="en-US" sz="2999">
                <a:solidFill>
                  <a:srgbClr val="0F4662"/>
                </a:solidFill>
                <a:latin typeface="Quicksand Bold"/>
              </a:rPr>
              <a:t>With the lowest RMSE and MAPE for all 3 stocks present in the data, it is clear that Sarima is the best model to use.</a:t>
            </a:r>
          </a:p>
          <a:p>
            <a:pPr>
              <a:lnSpc>
                <a:spcPts val="4199"/>
              </a:lnSpc>
            </a:pPr>
          </a:p>
          <a:p>
            <a:pPr>
              <a:lnSpc>
                <a:spcPts val="4199"/>
              </a:lnSpc>
            </a:pPr>
            <a:r>
              <a:rPr lang="en-US" sz="2999">
                <a:solidFill>
                  <a:srgbClr val="0F4662"/>
                </a:solidFill>
                <a:latin typeface="Quicksand Bold"/>
              </a:rPr>
              <a:t>Hence, we would be using the SARIMA model with hyper-paremeter tuning in order to forecast the stock market for Apple, Amazon and DBS.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0">
            <a:off x="506561" y="1729537"/>
            <a:ext cx="5005412" cy="5970671"/>
          </a:xfrm>
          <a:custGeom>
            <a:avLst/>
            <a:gdLst/>
            <a:ahLst/>
            <a:cxnLst/>
            <a:rect r="r" b="b" t="t" l="l"/>
            <a:pathLst>
              <a:path h="5970671" w="5005412">
                <a:moveTo>
                  <a:pt x="0" y="0"/>
                </a:moveTo>
                <a:lnTo>
                  <a:pt x="5005413" y="0"/>
                </a:lnTo>
                <a:lnTo>
                  <a:pt x="5005413" y="5970671"/>
                </a:lnTo>
                <a:lnTo>
                  <a:pt x="0" y="5970671"/>
                </a:lnTo>
                <a:lnTo>
                  <a:pt x="0" y="0"/>
                </a:lnTo>
                <a:close/>
              </a:path>
            </a:pathLst>
          </a:custGeom>
          <a:blipFill>
            <a:blip r:embed="rId4"/>
            <a:stretch>
              <a:fillRect l="0" t="0" r="0" b="0"/>
            </a:stretch>
          </a:blipFill>
        </p:spPr>
      </p:sp>
      <p:sp>
        <p:nvSpPr>
          <p:cNvPr name="Freeform 4" id="4"/>
          <p:cNvSpPr/>
          <p:nvPr/>
        </p:nvSpPr>
        <p:spPr>
          <a:xfrm flipH="false" flipV="false" rot="0">
            <a:off x="5806690" y="1777814"/>
            <a:ext cx="3982829" cy="2937059"/>
          </a:xfrm>
          <a:custGeom>
            <a:avLst/>
            <a:gdLst/>
            <a:ahLst/>
            <a:cxnLst/>
            <a:rect r="r" b="b" t="t" l="l"/>
            <a:pathLst>
              <a:path h="2937059" w="3982829">
                <a:moveTo>
                  <a:pt x="0" y="0"/>
                </a:moveTo>
                <a:lnTo>
                  <a:pt x="3982829" y="0"/>
                </a:lnTo>
                <a:lnTo>
                  <a:pt x="3982829" y="2937058"/>
                </a:lnTo>
                <a:lnTo>
                  <a:pt x="0" y="2937058"/>
                </a:lnTo>
                <a:lnTo>
                  <a:pt x="0" y="0"/>
                </a:lnTo>
                <a:close/>
              </a:path>
            </a:pathLst>
          </a:custGeom>
          <a:blipFill>
            <a:blip r:embed="rId5"/>
            <a:stretch>
              <a:fillRect l="0" t="0" r="0" b="0"/>
            </a:stretch>
          </a:blipFill>
        </p:spPr>
      </p:sp>
      <p:sp>
        <p:nvSpPr>
          <p:cNvPr name="Freeform 5" id="5"/>
          <p:cNvSpPr/>
          <p:nvPr/>
        </p:nvSpPr>
        <p:spPr>
          <a:xfrm flipH="false" flipV="false" rot="0">
            <a:off x="10084794" y="1777814"/>
            <a:ext cx="4313698" cy="3044356"/>
          </a:xfrm>
          <a:custGeom>
            <a:avLst/>
            <a:gdLst/>
            <a:ahLst/>
            <a:cxnLst/>
            <a:rect r="r" b="b" t="t" l="l"/>
            <a:pathLst>
              <a:path h="3044356" w="4313698">
                <a:moveTo>
                  <a:pt x="0" y="0"/>
                </a:moveTo>
                <a:lnTo>
                  <a:pt x="4313698" y="0"/>
                </a:lnTo>
                <a:lnTo>
                  <a:pt x="4313698" y="3044356"/>
                </a:lnTo>
                <a:lnTo>
                  <a:pt x="0" y="3044356"/>
                </a:lnTo>
                <a:lnTo>
                  <a:pt x="0" y="0"/>
                </a:lnTo>
                <a:close/>
              </a:path>
            </a:pathLst>
          </a:custGeom>
          <a:blipFill>
            <a:blip r:embed="rId6"/>
            <a:stretch>
              <a:fillRect l="0" t="0" r="0" b="0"/>
            </a:stretch>
          </a:blipFill>
        </p:spPr>
      </p:sp>
      <p:sp>
        <p:nvSpPr>
          <p:cNvPr name="Freeform 6" id="6"/>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7" id="7"/>
          <p:cNvSpPr txBox="true"/>
          <p:nvPr/>
        </p:nvSpPr>
        <p:spPr>
          <a:xfrm rot="0">
            <a:off x="1028700" y="-56515"/>
            <a:ext cx="8048163"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Exploration- Dataset</a:t>
            </a:r>
          </a:p>
        </p:txBody>
      </p:sp>
      <p:sp>
        <p:nvSpPr>
          <p:cNvPr name="TextBox 8" id="8"/>
          <p:cNvSpPr txBox="true"/>
          <p:nvPr/>
        </p:nvSpPr>
        <p:spPr>
          <a:xfrm rot="0">
            <a:off x="506561" y="1314247"/>
            <a:ext cx="5005412" cy="415290"/>
          </a:xfrm>
          <a:prstGeom prst="rect">
            <a:avLst/>
          </a:prstGeom>
        </p:spPr>
        <p:txBody>
          <a:bodyPr anchor="t" rtlCol="false" tIns="0" lIns="0" bIns="0" rIns="0">
            <a:spAutoFit/>
          </a:bodyPr>
          <a:lstStyle/>
          <a:p>
            <a:pPr marL="0" indent="0" lvl="0">
              <a:lnSpc>
                <a:spcPts val="3360"/>
              </a:lnSpc>
              <a:spcBef>
                <a:spcPct val="0"/>
              </a:spcBef>
            </a:pPr>
            <a:r>
              <a:rPr lang="en-US" sz="2400">
                <a:solidFill>
                  <a:srgbClr val="0F4662"/>
                </a:solidFill>
                <a:latin typeface="Quicksand Bold"/>
              </a:rPr>
              <a:t>Viewing the first/last 10 rows:</a:t>
            </a:r>
          </a:p>
        </p:txBody>
      </p:sp>
      <p:sp>
        <p:nvSpPr>
          <p:cNvPr name="TextBox 9" id="9"/>
          <p:cNvSpPr txBox="true"/>
          <p:nvPr/>
        </p:nvSpPr>
        <p:spPr>
          <a:xfrm rot="0">
            <a:off x="5809542" y="1362524"/>
            <a:ext cx="3270173"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0F4662"/>
                </a:solidFill>
                <a:latin typeface="Quicksand Bold"/>
              </a:rPr>
              <a:t>Viewing the info:</a:t>
            </a:r>
          </a:p>
        </p:txBody>
      </p:sp>
      <p:sp>
        <p:nvSpPr>
          <p:cNvPr name="TextBox 10" id="10"/>
          <p:cNvSpPr txBox="true"/>
          <p:nvPr/>
        </p:nvSpPr>
        <p:spPr>
          <a:xfrm rot="0">
            <a:off x="10084794" y="1362524"/>
            <a:ext cx="1739091"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0F4662"/>
                </a:solidFill>
                <a:latin typeface="Quicksand Bold"/>
              </a:rPr>
              <a:t>Describe: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sz="18577">
                <a:solidFill>
                  <a:srgbClr val="0F4662"/>
                </a:solidFill>
                <a:latin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0">
            <a:off x="506561" y="1729537"/>
            <a:ext cx="7075343" cy="5346167"/>
          </a:xfrm>
          <a:custGeom>
            <a:avLst/>
            <a:gdLst/>
            <a:ahLst/>
            <a:cxnLst/>
            <a:rect r="r" b="b" t="t" l="l"/>
            <a:pathLst>
              <a:path h="5346167" w="7075343">
                <a:moveTo>
                  <a:pt x="0" y="0"/>
                </a:moveTo>
                <a:lnTo>
                  <a:pt x="7075343" y="0"/>
                </a:lnTo>
                <a:lnTo>
                  <a:pt x="7075343" y="5346167"/>
                </a:lnTo>
                <a:lnTo>
                  <a:pt x="0" y="5346167"/>
                </a:lnTo>
                <a:lnTo>
                  <a:pt x="0" y="0"/>
                </a:lnTo>
                <a:close/>
              </a:path>
            </a:pathLst>
          </a:custGeom>
          <a:blipFill>
            <a:blip r:embed="rId4"/>
            <a:stretch>
              <a:fillRect l="0" t="0" r="0" b="0"/>
            </a:stretch>
          </a:blipFill>
        </p:spPr>
      </p:sp>
      <p:sp>
        <p:nvSpPr>
          <p:cNvPr name="Freeform 4" id="4"/>
          <p:cNvSpPr/>
          <p:nvPr/>
        </p:nvSpPr>
        <p:spPr>
          <a:xfrm flipH="false" flipV="false" rot="0">
            <a:off x="8896478" y="1729537"/>
            <a:ext cx="7138771" cy="5169455"/>
          </a:xfrm>
          <a:custGeom>
            <a:avLst/>
            <a:gdLst/>
            <a:ahLst/>
            <a:cxnLst/>
            <a:rect r="r" b="b" t="t" l="l"/>
            <a:pathLst>
              <a:path h="5169455" w="7138771">
                <a:moveTo>
                  <a:pt x="0" y="0"/>
                </a:moveTo>
                <a:lnTo>
                  <a:pt x="7138771" y="0"/>
                </a:lnTo>
                <a:lnTo>
                  <a:pt x="7138771" y="5169455"/>
                </a:lnTo>
                <a:lnTo>
                  <a:pt x="0" y="5169455"/>
                </a:lnTo>
                <a:lnTo>
                  <a:pt x="0" y="0"/>
                </a:lnTo>
                <a:close/>
              </a:path>
            </a:pathLst>
          </a:custGeom>
          <a:blipFill>
            <a:blip r:embed="rId5"/>
            <a:stretch>
              <a:fillRect l="0" t="0" r="0" b="0"/>
            </a:stretch>
          </a:blipFill>
        </p:spPr>
      </p:sp>
      <p:sp>
        <p:nvSpPr>
          <p:cNvPr name="TextBox 5" id="5"/>
          <p:cNvSpPr txBox="true"/>
          <p:nvPr/>
        </p:nvSpPr>
        <p:spPr>
          <a:xfrm rot="0">
            <a:off x="1028700" y="-56515"/>
            <a:ext cx="8048163"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Preprocessing</a:t>
            </a:r>
          </a:p>
        </p:txBody>
      </p:sp>
      <p:sp>
        <p:nvSpPr>
          <p:cNvPr name="TextBox 6" id="6"/>
          <p:cNvSpPr txBox="true"/>
          <p:nvPr/>
        </p:nvSpPr>
        <p:spPr>
          <a:xfrm rot="0">
            <a:off x="506561" y="1248207"/>
            <a:ext cx="7554219" cy="415290"/>
          </a:xfrm>
          <a:prstGeom prst="rect">
            <a:avLst/>
          </a:prstGeom>
        </p:spPr>
        <p:txBody>
          <a:bodyPr anchor="t" rtlCol="false" tIns="0" lIns="0" bIns="0" rIns="0">
            <a:spAutoFit/>
          </a:bodyPr>
          <a:lstStyle/>
          <a:p>
            <a:pPr marL="0" indent="0" lvl="0">
              <a:lnSpc>
                <a:spcPts val="3360"/>
              </a:lnSpc>
              <a:spcBef>
                <a:spcPct val="0"/>
              </a:spcBef>
            </a:pPr>
            <a:r>
              <a:rPr lang="en-US" sz="2400">
                <a:solidFill>
                  <a:srgbClr val="0F4662"/>
                </a:solidFill>
                <a:latin typeface="Quicksand Bold"/>
              </a:rPr>
              <a:t>Converted date to datetime and freq to B:</a:t>
            </a:r>
          </a:p>
        </p:txBody>
      </p:sp>
      <p:sp>
        <p:nvSpPr>
          <p:cNvPr name="TextBox 7" id="7"/>
          <p:cNvSpPr txBox="true"/>
          <p:nvPr/>
        </p:nvSpPr>
        <p:spPr>
          <a:xfrm rot="0">
            <a:off x="8896478" y="895147"/>
            <a:ext cx="8759734" cy="834390"/>
          </a:xfrm>
          <a:prstGeom prst="rect">
            <a:avLst/>
          </a:prstGeom>
        </p:spPr>
        <p:txBody>
          <a:bodyPr anchor="t" rtlCol="false" tIns="0" lIns="0" bIns="0" rIns="0">
            <a:spAutoFit/>
          </a:bodyPr>
          <a:lstStyle/>
          <a:p>
            <a:pPr marL="0" indent="0" lvl="0">
              <a:lnSpc>
                <a:spcPts val="3360"/>
              </a:lnSpc>
              <a:spcBef>
                <a:spcPct val="0"/>
              </a:spcBef>
            </a:pPr>
            <a:r>
              <a:rPr lang="en-US" sz="2400">
                <a:solidFill>
                  <a:srgbClr val="0F4662"/>
                </a:solidFill>
                <a:latin typeface="Quicksand Bold"/>
              </a:rPr>
              <a:t>Resolving NaN values that came from setting frequency to B:</a:t>
            </a:r>
          </a:p>
        </p:txBody>
      </p:sp>
      <p:sp>
        <p:nvSpPr>
          <p:cNvPr name="Freeform 8" id="8"/>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1028700" y="1452880"/>
            <a:ext cx="4836155" cy="4203978"/>
          </a:xfrm>
          <a:custGeom>
            <a:avLst/>
            <a:gdLst/>
            <a:ahLst/>
            <a:cxnLst/>
            <a:rect r="r" b="b" t="t" l="l"/>
            <a:pathLst>
              <a:path h="4203978" w="4836155">
                <a:moveTo>
                  <a:pt x="0" y="0"/>
                </a:moveTo>
                <a:lnTo>
                  <a:pt x="4836155" y="0"/>
                </a:lnTo>
                <a:lnTo>
                  <a:pt x="4836155" y="4203978"/>
                </a:lnTo>
                <a:lnTo>
                  <a:pt x="0" y="4203978"/>
                </a:lnTo>
                <a:lnTo>
                  <a:pt x="0" y="0"/>
                </a:lnTo>
                <a:close/>
              </a:path>
            </a:pathLst>
          </a:custGeom>
          <a:blipFill>
            <a:blip r:embed="rId4"/>
            <a:stretch>
              <a:fillRect l="0" t="0" r="0" b="0"/>
            </a:stretch>
          </a:blipFill>
        </p:spPr>
      </p:sp>
      <p:sp>
        <p:nvSpPr>
          <p:cNvPr name="Freeform 5" id="5"/>
          <p:cNvSpPr/>
          <p:nvPr/>
        </p:nvSpPr>
        <p:spPr>
          <a:xfrm flipH="false" flipV="false" rot="0">
            <a:off x="12680223" y="161404"/>
            <a:ext cx="4857679" cy="5247804"/>
          </a:xfrm>
          <a:custGeom>
            <a:avLst/>
            <a:gdLst/>
            <a:ahLst/>
            <a:cxnLst/>
            <a:rect r="r" b="b" t="t" l="l"/>
            <a:pathLst>
              <a:path h="5247804" w="4857679">
                <a:moveTo>
                  <a:pt x="0" y="0"/>
                </a:moveTo>
                <a:lnTo>
                  <a:pt x="4857679" y="0"/>
                </a:lnTo>
                <a:lnTo>
                  <a:pt x="4857679" y="5247804"/>
                </a:lnTo>
                <a:lnTo>
                  <a:pt x="0" y="5247804"/>
                </a:lnTo>
                <a:lnTo>
                  <a:pt x="0" y="0"/>
                </a:lnTo>
                <a:close/>
              </a:path>
            </a:pathLst>
          </a:custGeom>
          <a:blipFill>
            <a:blip r:embed="rId5"/>
            <a:stretch>
              <a:fillRect l="0" t="0" r="0" b="0"/>
            </a:stretch>
          </a:blipFill>
        </p:spPr>
      </p:sp>
      <p:sp>
        <p:nvSpPr>
          <p:cNvPr name="TextBox 6" id="6"/>
          <p:cNvSpPr txBox="true"/>
          <p:nvPr/>
        </p:nvSpPr>
        <p:spPr>
          <a:xfrm rot="0">
            <a:off x="1028700" y="-56515"/>
            <a:ext cx="954835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Exploration- Correlation</a:t>
            </a:r>
          </a:p>
        </p:txBody>
      </p:sp>
      <p:sp>
        <p:nvSpPr>
          <p:cNvPr name="TextBox 7" id="7"/>
          <p:cNvSpPr txBox="true"/>
          <p:nvPr/>
        </p:nvSpPr>
        <p:spPr>
          <a:xfrm rot="0">
            <a:off x="1028700" y="1037590"/>
            <a:ext cx="3270173" cy="415290"/>
          </a:xfrm>
          <a:prstGeom prst="rect">
            <a:avLst/>
          </a:prstGeom>
        </p:spPr>
        <p:txBody>
          <a:bodyPr anchor="t" rtlCol="false" tIns="0" lIns="0" bIns="0" rIns="0">
            <a:spAutoFit/>
          </a:bodyPr>
          <a:lstStyle/>
          <a:p>
            <a:pPr marL="0" indent="0" lvl="0">
              <a:lnSpc>
                <a:spcPts val="3360"/>
              </a:lnSpc>
              <a:spcBef>
                <a:spcPct val="0"/>
              </a:spcBef>
            </a:pPr>
            <a:r>
              <a:rPr lang="en-US" sz="2400">
                <a:solidFill>
                  <a:srgbClr val="0F4662"/>
                </a:solidFill>
                <a:latin typeface="Quicksand Bold"/>
              </a:rPr>
              <a:t>Correlations:</a:t>
            </a:r>
          </a:p>
        </p:txBody>
      </p:sp>
      <p:sp>
        <p:nvSpPr>
          <p:cNvPr name="TextBox 8" id="8"/>
          <p:cNvSpPr txBox="true"/>
          <p:nvPr/>
        </p:nvSpPr>
        <p:spPr>
          <a:xfrm rot="0">
            <a:off x="0" y="5599708"/>
            <a:ext cx="7556494" cy="29298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F4662"/>
                </a:solidFill>
                <a:latin typeface="Quicksand Bold"/>
              </a:rPr>
              <a:t>1 indicates a perfect positive correlation</a:t>
            </a:r>
          </a:p>
          <a:p>
            <a:pPr marL="518162" indent="-259081" lvl="1">
              <a:lnSpc>
                <a:spcPts val="3360"/>
              </a:lnSpc>
              <a:buFont typeface="Arial"/>
              <a:buChar char="•"/>
            </a:pPr>
            <a:r>
              <a:rPr lang="en-US" sz="2400">
                <a:solidFill>
                  <a:srgbClr val="0F4662"/>
                </a:solidFill>
                <a:latin typeface="Quicksand"/>
              </a:rPr>
              <a:t>-</a:t>
            </a:r>
            <a:r>
              <a:rPr lang="en-US" sz="2400">
                <a:solidFill>
                  <a:srgbClr val="0F4662"/>
                </a:solidFill>
                <a:latin typeface="Quicksand Bold"/>
              </a:rPr>
              <a:t>1 indicates a perfect negative correlation</a:t>
            </a:r>
          </a:p>
          <a:p>
            <a:pPr marL="518162" indent="-259081" lvl="1">
              <a:lnSpc>
                <a:spcPts val="3360"/>
              </a:lnSpc>
              <a:buFont typeface="Arial"/>
              <a:buChar char="•"/>
            </a:pPr>
            <a:r>
              <a:rPr lang="en-US" sz="2400">
                <a:solidFill>
                  <a:srgbClr val="0F4662"/>
                </a:solidFill>
                <a:latin typeface="Quicksand Bold"/>
              </a:rPr>
              <a:t>0 indicates no correlation</a:t>
            </a:r>
          </a:p>
          <a:p>
            <a:pPr marL="518162" indent="-259081" lvl="1">
              <a:lnSpc>
                <a:spcPts val="3360"/>
              </a:lnSpc>
              <a:buFont typeface="Arial"/>
              <a:buChar char="•"/>
            </a:pPr>
            <a:r>
              <a:rPr lang="en-US" sz="2400">
                <a:solidFill>
                  <a:srgbClr val="0F4662"/>
                </a:solidFill>
                <a:latin typeface="Quicksand Bold"/>
              </a:rPr>
              <a:t>Apple and Amazon, Apple and DBS have a strong positive correlation with each other.</a:t>
            </a:r>
          </a:p>
          <a:p>
            <a:pPr marL="518162" indent="-259081" lvl="1">
              <a:lnSpc>
                <a:spcPts val="3360"/>
              </a:lnSpc>
              <a:spcBef>
                <a:spcPct val="0"/>
              </a:spcBef>
              <a:buFont typeface="Arial"/>
              <a:buChar char="•"/>
            </a:pPr>
            <a:r>
              <a:rPr lang="en-US" sz="2400">
                <a:solidFill>
                  <a:srgbClr val="0F4662"/>
                </a:solidFill>
                <a:latin typeface="Quicksand Bold"/>
              </a:rPr>
              <a:t>Amazon and DBS have a weak positive correlation with each other.</a:t>
            </a:r>
          </a:p>
        </p:txBody>
      </p:sp>
      <p:sp>
        <p:nvSpPr>
          <p:cNvPr name="TextBox 9" id="9"/>
          <p:cNvSpPr txBox="true"/>
          <p:nvPr/>
        </p:nvSpPr>
        <p:spPr>
          <a:xfrm rot="0">
            <a:off x="8124901" y="2339536"/>
            <a:ext cx="4341742" cy="8343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Granger's Test for Causality:</a:t>
            </a:r>
          </a:p>
          <a:p>
            <a:pPr>
              <a:lnSpc>
                <a:spcPts val="3360"/>
              </a:lnSpc>
            </a:pPr>
            <a:r>
              <a:rPr lang="en-US" sz="2400">
                <a:solidFill>
                  <a:srgbClr val="0F4662"/>
                </a:solidFill>
                <a:latin typeface="Quicksand"/>
              </a:rPr>
              <a:t>:</a:t>
            </a:r>
          </a:p>
        </p:txBody>
      </p:sp>
      <p:sp>
        <p:nvSpPr>
          <p:cNvPr name="TextBox 10" id="10"/>
          <p:cNvSpPr txBox="true"/>
          <p:nvPr/>
        </p:nvSpPr>
        <p:spPr>
          <a:xfrm rot="0">
            <a:off x="7489356" y="5352058"/>
            <a:ext cx="10798644" cy="3768090"/>
          </a:xfrm>
          <a:prstGeom prst="rect">
            <a:avLst/>
          </a:prstGeom>
        </p:spPr>
        <p:txBody>
          <a:bodyPr anchor="t" rtlCol="false" tIns="0" lIns="0" bIns="0" rIns="0">
            <a:spAutoFit/>
          </a:bodyPr>
          <a:lstStyle/>
          <a:p>
            <a:pPr algn="ctr" marL="518162" indent="-259081" lvl="1">
              <a:lnSpc>
                <a:spcPts val="3360"/>
              </a:lnSpc>
              <a:buFont typeface="Arial"/>
              <a:buChar char="•"/>
            </a:pPr>
            <a:r>
              <a:rPr lang="en-US" sz="2400">
                <a:solidFill>
                  <a:srgbClr val="0F4662"/>
                </a:solidFill>
                <a:latin typeface="Quicksand Bold"/>
              </a:rPr>
              <a:t>The granger test score for Apple against Amazon and DBS is more than that the significant value of 0.05.</a:t>
            </a:r>
          </a:p>
          <a:p>
            <a:pPr algn="ctr" marL="518162" indent="-259081" lvl="1">
              <a:lnSpc>
                <a:spcPts val="3360"/>
              </a:lnSpc>
              <a:buFont typeface="Arial"/>
              <a:buChar char="•"/>
            </a:pPr>
            <a:r>
              <a:rPr lang="en-US" sz="2400">
                <a:solidFill>
                  <a:srgbClr val="0F4662"/>
                </a:solidFill>
                <a:latin typeface="Quicksand Bold"/>
              </a:rPr>
              <a:t>This shows that there is no granger casual relationship between Amazon and Apple, and DBS and Apple.</a:t>
            </a:r>
          </a:p>
          <a:p>
            <a:pPr algn="ctr" marL="518162" indent="-259081" lvl="1">
              <a:lnSpc>
                <a:spcPts val="3360"/>
              </a:lnSpc>
              <a:buFont typeface="Arial"/>
              <a:buChar char="•"/>
            </a:pPr>
            <a:r>
              <a:rPr lang="en-US" sz="2400">
                <a:solidFill>
                  <a:srgbClr val="0F4662"/>
                </a:solidFill>
                <a:latin typeface="Quicksand Bold"/>
              </a:rPr>
              <a:t>However, the granger test score for Amazon against Apple and DBS, and DBS against Apple and Amazon is less than the significant value of 0.05.</a:t>
            </a:r>
          </a:p>
          <a:p>
            <a:pPr algn="ctr" marL="518162" indent="-259081" lvl="1">
              <a:lnSpc>
                <a:spcPts val="3360"/>
              </a:lnSpc>
              <a:buFont typeface="Arial"/>
              <a:buChar char="•"/>
            </a:pPr>
            <a:r>
              <a:rPr lang="en-US" sz="2400">
                <a:solidFill>
                  <a:srgbClr val="0F4662"/>
                </a:solidFill>
                <a:latin typeface="Quicksand Bold"/>
              </a:rPr>
              <a:t>This shows that there is a granger casual relationship between Apple and Amazon, DBS and Amazon, Apple and DBS, Amazon and DBS.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2038321" y="1028700"/>
            <a:ext cx="4705868" cy="3527525"/>
          </a:xfrm>
          <a:custGeom>
            <a:avLst/>
            <a:gdLst/>
            <a:ahLst/>
            <a:cxnLst/>
            <a:rect r="r" b="b" t="t" l="l"/>
            <a:pathLst>
              <a:path h="3527525" w="4705868">
                <a:moveTo>
                  <a:pt x="0" y="0"/>
                </a:moveTo>
                <a:lnTo>
                  <a:pt x="4705868" y="0"/>
                </a:lnTo>
                <a:lnTo>
                  <a:pt x="4705868" y="3527525"/>
                </a:lnTo>
                <a:lnTo>
                  <a:pt x="0" y="3527525"/>
                </a:lnTo>
                <a:lnTo>
                  <a:pt x="0" y="0"/>
                </a:lnTo>
                <a:close/>
              </a:path>
            </a:pathLst>
          </a:custGeom>
          <a:blipFill>
            <a:blip r:embed="rId4"/>
            <a:stretch>
              <a:fillRect l="0" t="0" r="0" b="0"/>
            </a:stretch>
          </a:blipFill>
        </p:spPr>
      </p:sp>
      <p:sp>
        <p:nvSpPr>
          <p:cNvPr name="Freeform 5" id="5"/>
          <p:cNvSpPr/>
          <p:nvPr/>
        </p:nvSpPr>
        <p:spPr>
          <a:xfrm flipH="false" flipV="false" rot="0">
            <a:off x="6744189" y="1028700"/>
            <a:ext cx="4705868" cy="3527525"/>
          </a:xfrm>
          <a:custGeom>
            <a:avLst/>
            <a:gdLst/>
            <a:ahLst/>
            <a:cxnLst/>
            <a:rect r="r" b="b" t="t" l="l"/>
            <a:pathLst>
              <a:path h="3527525" w="4705868">
                <a:moveTo>
                  <a:pt x="0" y="0"/>
                </a:moveTo>
                <a:lnTo>
                  <a:pt x="4705868" y="0"/>
                </a:lnTo>
                <a:lnTo>
                  <a:pt x="4705868" y="3527525"/>
                </a:lnTo>
                <a:lnTo>
                  <a:pt x="0" y="3527525"/>
                </a:lnTo>
                <a:lnTo>
                  <a:pt x="0" y="0"/>
                </a:lnTo>
                <a:close/>
              </a:path>
            </a:pathLst>
          </a:custGeom>
          <a:blipFill>
            <a:blip r:embed="rId5"/>
            <a:stretch>
              <a:fillRect l="0" t="0" r="0" b="0"/>
            </a:stretch>
          </a:blipFill>
        </p:spPr>
      </p:sp>
      <p:sp>
        <p:nvSpPr>
          <p:cNvPr name="Freeform 6" id="6"/>
          <p:cNvSpPr/>
          <p:nvPr/>
        </p:nvSpPr>
        <p:spPr>
          <a:xfrm flipH="false" flipV="false" rot="0">
            <a:off x="11543811" y="1028700"/>
            <a:ext cx="4705868" cy="3527525"/>
          </a:xfrm>
          <a:custGeom>
            <a:avLst/>
            <a:gdLst/>
            <a:ahLst/>
            <a:cxnLst/>
            <a:rect r="r" b="b" t="t" l="l"/>
            <a:pathLst>
              <a:path h="3527525" w="4705868">
                <a:moveTo>
                  <a:pt x="0" y="0"/>
                </a:moveTo>
                <a:lnTo>
                  <a:pt x="4705868" y="0"/>
                </a:lnTo>
                <a:lnTo>
                  <a:pt x="4705868" y="3527525"/>
                </a:lnTo>
                <a:lnTo>
                  <a:pt x="0" y="3527525"/>
                </a:lnTo>
                <a:lnTo>
                  <a:pt x="0" y="0"/>
                </a:lnTo>
                <a:close/>
              </a:path>
            </a:pathLst>
          </a:custGeom>
          <a:blipFill>
            <a:blip r:embed="rId6"/>
            <a:stretch>
              <a:fillRect l="0" t="0" r="0" b="0"/>
            </a:stretch>
          </a:blipFill>
        </p:spPr>
      </p:sp>
      <p:sp>
        <p:nvSpPr>
          <p:cNvPr name="TextBox 7" id="7"/>
          <p:cNvSpPr txBox="true"/>
          <p:nvPr/>
        </p:nvSpPr>
        <p:spPr>
          <a:xfrm rot="0">
            <a:off x="1028700" y="-56515"/>
            <a:ext cx="8476790"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Exploration- Seasonal</a:t>
            </a:r>
          </a:p>
        </p:txBody>
      </p:sp>
      <p:sp>
        <p:nvSpPr>
          <p:cNvPr name="TextBox 8" id="8"/>
          <p:cNvSpPr txBox="true"/>
          <p:nvPr/>
        </p:nvSpPr>
        <p:spPr>
          <a:xfrm rot="0">
            <a:off x="0" y="4661753"/>
            <a:ext cx="18288000" cy="54444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F4662"/>
                </a:solidFill>
                <a:latin typeface="Quicksand Bold"/>
              </a:rPr>
              <a:t>Original Time Series: </a:t>
            </a:r>
          </a:p>
          <a:p>
            <a:pPr marL="1036323" indent="-345441" lvl="2">
              <a:lnSpc>
                <a:spcPts val="3360"/>
              </a:lnSpc>
              <a:buFont typeface="Arial"/>
              <a:buChar char="⚬"/>
            </a:pPr>
            <a:r>
              <a:rPr lang="en-US" sz="2400">
                <a:solidFill>
                  <a:srgbClr val="0F4662"/>
                </a:solidFill>
                <a:latin typeface="Quicksand Bold"/>
              </a:rPr>
              <a:t>This is the raw data, often plotted as a line graph, showing the observed values over time. It may exhibit trends, seasonal patterns, and irregular fluctuations.</a:t>
            </a:r>
          </a:p>
          <a:p>
            <a:pPr marL="518162" indent="-259081" lvl="1">
              <a:lnSpc>
                <a:spcPts val="3360"/>
              </a:lnSpc>
              <a:buFont typeface="Arial"/>
              <a:buChar char="•"/>
            </a:pPr>
            <a:r>
              <a:rPr lang="en-US" sz="2400">
                <a:solidFill>
                  <a:srgbClr val="0F4662"/>
                </a:solidFill>
                <a:latin typeface="Quicksand Bold"/>
              </a:rPr>
              <a:t>Trend Component: </a:t>
            </a:r>
          </a:p>
          <a:p>
            <a:pPr marL="1036323" indent="-345441" lvl="2">
              <a:lnSpc>
                <a:spcPts val="3360"/>
              </a:lnSpc>
              <a:buFont typeface="Arial"/>
              <a:buChar char="⚬"/>
            </a:pPr>
            <a:r>
              <a:rPr lang="en-US" sz="2400">
                <a:solidFill>
                  <a:srgbClr val="0F4662"/>
                </a:solidFill>
                <a:latin typeface="Quicksand Bold"/>
              </a:rPr>
              <a:t>The trend component represents the long-term movement or direction of the data. It smooths out short-term fluctuations and highlights the underlying pattern. </a:t>
            </a:r>
          </a:p>
          <a:p>
            <a:pPr marL="518162" indent="-259081" lvl="1">
              <a:lnSpc>
                <a:spcPts val="3360"/>
              </a:lnSpc>
              <a:buFont typeface="Arial"/>
              <a:buChar char="•"/>
            </a:pPr>
            <a:r>
              <a:rPr lang="en-US" sz="2400">
                <a:solidFill>
                  <a:srgbClr val="0F4662"/>
                </a:solidFill>
                <a:latin typeface="Quicksand Bold"/>
              </a:rPr>
              <a:t>Seasonal Component: </a:t>
            </a:r>
          </a:p>
          <a:p>
            <a:pPr marL="1036323" indent="-345441" lvl="2">
              <a:lnSpc>
                <a:spcPts val="3360"/>
              </a:lnSpc>
              <a:buFont typeface="Arial"/>
              <a:buChar char="⚬"/>
            </a:pPr>
            <a:r>
              <a:rPr lang="en-US" sz="2400">
                <a:solidFill>
                  <a:srgbClr val="0F4662"/>
                </a:solidFill>
                <a:latin typeface="Quicksand Bold"/>
              </a:rPr>
              <a:t>The seasonal component captures the periodic patterns or fluctuations that occur within a specific period, such as daily, monthly, or yearly cycles. This component reveals regular patterns that repeat over a fixed interval of time. </a:t>
            </a:r>
          </a:p>
          <a:p>
            <a:pPr marL="518162" indent="-259081" lvl="1">
              <a:lnSpc>
                <a:spcPts val="3360"/>
              </a:lnSpc>
              <a:buFont typeface="Arial"/>
              <a:buChar char="•"/>
            </a:pPr>
            <a:r>
              <a:rPr lang="en-US" sz="2400">
                <a:solidFill>
                  <a:srgbClr val="0F4662"/>
                </a:solidFill>
                <a:latin typeface="Quicksand Bold"/>
              </a:rPr>
              <a:t>Residual Component (Irregular or Noise): </a:t>
            </a:r>
          </a:p>
          <a:p>
            <a:pPr marL="1036323" indent="-345441" lvl="2">
              <a:lnSpc>
                <a:spcPts val="3360"/>
              </a:lnSpc>
              <a:spcBef>
                <a:spcPct val="0"/>
              </a:spcBef>
              <a:buFont typeface="Arial"/>
              <a:buChar char="⚬"/>
            </a:pPr>
            <a:r>
              <a:rPr lang="en-US" sz="2400">
                <a:solidFill>
                  <a:srgbClr val="0F4662"/>
                </a:solidFill>
                <a:latin typeface="Quicksand Bold"/>
              </a:rPr>
              <a:t> The residual component, also known as the irregular or noise component, represents the remaining variability in the data that cannot be explained by the trend or seasonal components. It consists of random fluctuations, outliers, and other unpredictable variations.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0" y="1386840"/>
            <a:ext cx="6796952" cy="3377983"/>
          </a:xfrm>
          <a:custGeom>
            <a:avLst/>
            <a:gdLst/>
            <a:ahLst/>
            <a:cxnLst/>
            <a:rect r="r" b="b" t="t" l="l"/>
            <a:pathLst>
              <a:path h="3377983" w="6796952">
                <a:moveTo>
                  <a:pt x="0" y="0"/>
                </a:moveTo>
                <a:lnTo>
                  <a:pt x="6796952" y="0"/>
                </a:lnTo>
                <a:lnTo>
                  <a:pt x="6796952" y="3377982"/>
                </a:lnTo>
                <a:lnTo>
                  <a:pt x="0" y="3377982"/>
                </a:lnTo>
                <a:lnTo>
                  <a:pt x="0" y="0"/>
                </a:lnTo>
                <a:close/>
              </a:path>
            </a:pathLst>
          </a:custGeom>
          <a:blipFill>
            <a:blip r:embed="rId4"/>
            <a:stretch>
              <a:fillRect l="0" t="0" r="0" b="0"/>
            </a:stretch>
          </a:blipFill>
        </p:spPr>
      </p:sp>
      <p:sp>
        <p:nvSpPr>
          <p:cNvPr name="Freeform 5" id="5"/>
          <p:cNvSpPr/>
          <p:nvPr/>
        </p:nvSpPr>
        <p:spPr>
          <a:xfrm flipH="false" flipV="false" rot="0">
            <a:off x="38776" y="5143500"/>
            <a:ext cx="6758175" cy="3358711"/>
          </a:xfrm>
          <a:custGeom>
            <a:avLst/>
            <a:gdLst/>
            <a:ahLst/>
            <a:cxnLst/>
            <a:rect r="r" b="b" t="t" l="l"/>
            <a:pathLst>
              <a:path h="3358711" w="6758175">
                <a:moveTo>
                  <a:pt x="0" y="0"/>
                </a:moveTo>
                <a:lnTo>
                  <a:pt x="6758176" y="0"/>
                </a:lnTo>
                <a:lnTo>
                  <a:pt x="6758176" y="3358711"/>
                </a:lnTo>
                <a:lnTo>
                  <a:pt x="0" y="3358711"/>
                </a:lnTo>
                <a:lnTo>
                  <a:pt x="0" y="0"/>
                </a:lnTo>
                <a:close/>
              </a:path>
            </a:pathLst>
          </a:custGeom>
          <a:blipFill>
            <a:blip r:embed="rId5"/>
            <a:stretch>
              <a:fillRect l="0" t="0" r="0" b="0"/>
            </a:stretch>
          </a:blipFill>
        </p:spPr>
      </p:sp>
      <p:sp>
        <p:nvSpPr>
          <p:cNvPr name="Freeform 6" id="6"/>
          <p:cNvSpPr/>
          <p:nvPr/>
        </p:nvSpPr>
        <p:spPr>
          <a:xfrm flipH="false" flipV="false" rot="0">
            <a:off x="10018451" y="1310092"/>
            <a:ext cx="5367494" cy="1765739"/>
          </a:xfrm>
          <a:custGeom>
            <a:avLst/>
            <a:gdLst/>
            <a:ahLst/>
            <a:cxnLst/>
            <a:rect r="r" b="b" t="t" l="l"/>
            <a:pathLst>
              <a:path h="1765739" w="5367494">
                <a:moveTo>
                  <a:pt x="0" y="0"/>
                </a:moveTo>
                <a:lnTo>
                  <a:pt x="5367495" y="0"/>
                </a:lnTo>
                <a:lnTo>
                  <a:pt x="5367495" y="1765739"/>
                </a:lnTo>
                <a:lnTo>
                  <a:pt x="0" y="1765739"/>
                </a:lnTo>
                <a:lnTo>
                  <a:pt x="0" y="0"/>
                </a:lnTo>
                <a:close/>
              </a:path>
            </a:pathLst>
          </a:custGeom>
          <a:blipFill>
            <a:blip r:embed="rId6"/>
            <a:stretch>
              <a:fillRect l="0" t="0" r="0" b="0"/>
            </a:stretch>
          </a:blipFill>
        </p:spPr>
      </p:sp>
      <p:sp>
        <p:nvSpPr>
          <p:cNvPr name="Freeform 7" id="7"/>
          <p:cNvSpPr/>
          <p:nvPr/>
        </p:nvSpPr>
        <p:spPr>
          <a:xfrm flipH="false" flipV="false" rot="0">
            <a:off x="8793090" y="5322570"/>
            <a:ext cx="8548650" cy="3284574"/>
          </a:xfrm>
          <a:custGeom>
            <a:avLst/>
            <a:gdLst/>
            <a:ahLst/>
            <a:cxnLst/>
            <a:rect r="r" b="b" t="t" l="l"/>
            <a:pathLst>
              <a:path h="3284574" w="8548650">
                <a:moveTo>
                  <a:pt x="0" y="0"/>
                </a:moveTo>
                <a:lnTo>
                  <a:pt x="8548651" y="0"/>
                </a:lnTo>
                <a:lnTo>
                  <a:pt x="8548651" y="3284574"/>
                </a:lnTo>
                <a:lnTo>
                  <a:pt x="0" y="3284574"/>
                </a:lnTo>
                <a:lnTo>
                  <a:pt x="0" y="0"/>
                </a:lnTo>
                <a:close/>
              </a:path>
            </a:pathLst>
          </a:custGeom>
          <a:blipFill>
            <a:blip r:embed="rId7"/>
            <a:stretch>
              <a:fillRect l="0" t="0" r="0" b="0"/>
            </a:stretch>
          </a:blipFill>
        </p:spPr>
      </p:sp>
      <p:sp>
        <p:nvSpPr>
          <p:cNvPr name="TextBox 8" id="8"/>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Exploration- Checking Stationarity</a:t>
            </a:r>
          </a:p>
        </p:txBody>
      </p:sp>
      <p:sp>
        <p:nvSpPr>
          <p:cNvPr name="TextBox 9" id="9"/>
          <p:cNvSpPr txBox="true"/>
          <p:nvPr/>
        </p:nvSpPr>
        <p:spPr>
          <a:xfrm rot="0">
            <a:off x="0" y="971550"/>
            <a:ext cx="2509147"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Visual check:</a:t>
            </a:r>
          </a:p>
        </p:txBody>
      </p:sp>
      <p:sp>
        <p:nvSpPr>
          <p:cNvPr name="TextBox 10" id="10"/>
          <p:cNvSpPr txBox="true"/>
          <p:nvPr/>
        </p:nvSpPr>
        <p:spPr>
          <a:xfrm rot="0">
            <a:off x="38776" y="4728210"/>
            <a:ext cx="3661083"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Summary statistics:</a:t>
            </a:r>
          </a:p>
        </p:txBody>
      </p:sp>
      <p:sp>
        <p:nvSpPr>
          <p:cNvPr name="TextBox 11" id="11"/>
          <p:cNvSpPr txBox="true"/>
          <p:nvPr/>
        </p:nvSpPr>
        <p:spPr>
          <a:xfrm rot="0">
            <a:off x="8793090" y="4907280"/>
            <a:ext cx="5509540"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ADF (Augmented Dickey Fuller) Test:</a:t>
            </a:r>
          </a:p>
        </p:txBody>
      </p:sp>
      <p:sp>
        <p:nvSpPr>
          <p:cNvPr name="TextBox 12" id="12"/>
          <p:cNvSpPr txBox="true"/>
          <p:nvPr/>
        </p:nvSpPr>
        <p:spPr>
          <a:xfrm rot="0">
            <a:off x="8793090" y="3018681"/>
            <a:ext cx="9494910" cy="16725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For a stationary time series, they should always have the same mean and variance values. Since there is a large difference between the mean and variance values of group 1 and group 2 of all stocks, none of the time series are stationary.</a:t>
            </a:r>
          </a:p>
        </p:txBody>
      </p:sp>
      <p:sp>
        <p:nvSpPr>
          <p:cNvPr name="TextBox 13" id="13"/>
          <p:cNvSpPr txBox="true"/>
          <p:nvPr/>
        </p:nvSpPr>
        <p:spPr>
          <a:xfrm rot="0">
            <a:off x="38776" y="8559361"/>
            <a:ext cx="10179187" cy="16725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There is not really a normal distribution observed in any of the prices for the 3 companies. </a:t>
            </a:r>
            <a:r>
              <a:rPr lang="en-US" sz="2400">
                <a:solidFill>
                  <a:srgbClr val="0F4662"/>
                </a:solidFill>
                <a:latin typeface="Quicksand Bold"/>
              </a:rPr>
              <a:t>If the time series is stationary, the data should conform to Gaussian distribution (bell curve). Since none of the data conform to that curve, none of the data are stationary.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1028700" y="7404785"/>
            <a:ext cx="10603286" cy="2522055"/>
          </a:xfrm>
          <a:custGeom>
            <a:avLst/>
            <a:gdLst/>
            <a:ahLst/>
            <a:cxnLst/>
            <a:rect r="r" b="b" t="t" l="l"/>
            <a:pathLst>
              <a:path h="2522055" w="10603286">
                <a:moveTo>
                  <a:pt x="0" y="0"/>
                </a:moveTo>
                <a:lnTo>
                  <a:pt x="10603286" y="0"/>
                </a:lnTo>
                <a:lnTo>
                  <a:pt x="10603286" y="2522055"/>
                </a:lnTo>
                <a:lnTo>
                  <a:pt x="0" y="2522055"/>
                </a:lnTo>
                <a:lnTo>
                  <a:pt x="0" y="0"/>
                </a:lnTo>
                <a:close/>
              </a:path>
            </a:pathLst>
          </a:custGeom>
          <a:blipFill>
            <a:blip r:embed="rId4"/>
            <a:stretch>
              <a:fillRect l="0" t="0" r="0" b="0"/>
            </a:stretch>
          </a:blipFill>
        </p:spPr>
      </p:sp>
      <p:sp>
        <p:nvSpPr>
          <p:cNvPr name="Freeform 5" id="5"/>
          <p:cNvSpPr/>
          <p:nvPr/>
        </p:nvSpPr>
        <p:spPr>
          <a:xfrm flipH="false" flipV="false" rot="0">
            <a:off x="1028700" y="1693660"/>
            <a:ext cx="7589247" cy="5048186"/>
          </a:xfrm>
          <a:custGeom>
            <a:avLst/>
            <a:gdLst/>
            <a:ahLst/>
            <a:cxnLst/>
            <a:rect r="r" b="b" t="t" l="l"/>
            <a:pathLst>
              <a:path h="5048186" w="7589247">
                <a:moveTo>
                  <a:pt x="0" y="0"/>
                </a:moveTo>
                <a:lnTo>
                  <a:pt x="7589247" y="0"/>
                </a:lnTo>
                <a:lnTo>
                  <a:pt x="7589247" y="5048186"/>
                </a:lnTo>
                <a:lnTo>
                  <a:pt x="0" y="5048186"/>
                </a:lnTo>
                <a:lnTo>
                  <a:pt x="0" y="0"/>
                </a:lnTo>
                <a:close/>
              </a:path>
            </a:pathLst>
          </a:custGeom>
          <a:blipFill>
            <a:blip r:embed="rId5"/>
            <a:stretch>
              <a:fillRect l="0" t="0" r="0" b="0"/>
            </a:stretch>
          </a:blipFill>
        </p:spPr>
      </p:sp>
      <p:sp>
        <p:nvSpPr>
          <p:cNvPr name="TextBox 6" id="6"/>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Preprocessing - Differencing</a:t>
            </a:r>
          </a:p>
        </p:txBody>
      </p:sp>
      <p:sp>
        <p:nvSpPr>
          <p:cNvPr name="TextBox 7" id="7"/>
          <p:cNvSpPr txBox="true"/>
          <p:nvPr/>
        </p:nvSpPr>
        <p:spPr>
          <a:xfrm rot="0">
            <a:off x="1028700" y="1278370"/>
            <a:ext cx="2509147"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Visual check:</a:t>
            </a:r>
          </a:p>
        </p:txBody>
      </p:sp>
      <p:sp>
        <p:nvSpPr>
          <p:cNvPr name="TextBox 8" id="8"/>
          <p:cNvSpPr txBox="true"/>
          <p:nvPr/>
        </p:nvSpPr>
        <p:spPr>
          <a:xfrm rot="0">
            <a:off x="1028700" y="6989496"/>
            <a:ext cx="5509540"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ADF (Augmented Dickey Fuller) Test:</a:t>
            </a:r>
          </a:p>
        </p:txBody>
      </p:sp>
      <p:sp>
        <p:nvSpPr>
          <p:cNvPr name="TextBox 9" id="9"/>
          <p:cNvSpPr txBox="true"/>
          <p:nvPr/>
        </p:nvSpPr>
        <p:spPr>
          <a:xfrm rot="0">
            <a:off x="10260251" y="2716388"/>
            <a:ext cx="6624000" cy="29298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We have successfully make the timeseries stationary for use. We have used only first differencing as after first differencing, P-value &lt;= 0.05. We will then reject the null hypothesis (H0) showing that the data does not have a unit root and is now stationary.</a:t>
            </a:r>
          </a:p>
          <a:p>
            <a:pPr>
              <a:lnSpc>
                <a:spcPts val="33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214314" y="1693660"/>
            <a:ext cx="11953974" cy="5576198"/>
          </a:xfrm>
          <a:custGeom>
            <a:avLst/>
            <a:gdLst/>
            <a:ahLst/>
            <a:cxnLst/>
            <a:rect r="r" b="b" t="t" l="l"/>
            <a:pathLst>
              <a:path h="5576198" w="11953974">
                <a:moveTo>
                  <a:pt x="0" y="0"/>
                </a:moveTo>
                <a:lnTo>
                  <a:pt x="11953974" y="0"/>
                </a:lnTo>
                <a:lnTo>
                  <a:pt x="11953974" y="5576198"/>
                </a:lnTo>
                <a:lnTo>
                  <a:pt x="0" y="5576198"/>
                </a:lnTo>
                <a:lnTo>
                  <a:pt x="0" y="0"/>
                </a:lnTo>
                <a:close/>
              </a:path>
            </a:pathLst>
          </a:custGeom>
          <a:blipFill>
            <a:blip r:embed="rId4"/>
            <a:stretch>
              <a:fillRect l="0" t="0" r="0" b="0"/>
            </a:stretch>
          </a:blipFill>
        </p:spPr>
      </p:sp>
      <p:sp>
        <p:nvSpPr>
          <p:cNvPr name="Freeform 5" id="5"/>
          <p:cNvSpPr/>
          <p:nvPr/>
        </p:nvSpPr>
        <p:spPr>
          <a:xfrm flipH="false" flipV="false" rot="0">
            <a:off x="214314" y="7574658"/>
            <a:ext cx="4551379" cy="1110092"/>
          </a:xfrm>
          <a:custGeom>
            <a:avLst/>
            <a:gdLst/>
            <a:ahLst/>
            <a:cxnLst/>
            <a:rect r="r" b="b" t="t" l="l"/>
            <a:pathLst>
              <a:path h="1110092" w="4551379">
                <a:moveTo>
                  <a:pt x="0" y="0"/>
                </a:moveTo>
                <a:lnTo>
                  <a:pt x="4551379" y="0"/>
                </a:lnTo>
                <a:lnTo>
                  <a:pt x="4551379" y="1110092"/>
                </a:lnTo>
                <a:lnTo>
                  <a:pt x="0" y="1110092"/>
                </a:lnTo>
                <a:lnTo>
                  <a:pt x="0" y="0"/>
                </a:lnTo>
                <a:close/>
              </a:path>
            </a:pathLst>
          </a:custGeom>
          <a:blipFill>
            <a:blip r:embed="rId5"/>
            <a:stretch>
              <a:fillRect l="0" t="0" r="0" b="0"/>
            </a:stretch>
          </a:blipFill>
        </p:spPr>
      </p:sp>
      <p:sp>
        <p:nvSpPr>
          <p:cNvPr name="TextBox 6" id="6"/>
          <p:cNvSpPr txBox="true"/>
          <p:nvPr/>
        </p:nvSpPr>
        <p:spPr>
          <a:xfrm rot="0">
            <a:off x="1028700" y="-56515"/>
            <a:ext cx="12972979"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Data Preprocessing - Train Test Split</a:t>
            </a:r>
          </a:p>
        </p:txBody>
      </p:sp>
      <p:sp>
        <p:nvSpPr>
          <p:cNvPr name="TextBox 7" id="7"/>
          <p:cNvSpPr txBox="true"/>
          <p:nvPr/>
        </p:nvSpPr>
        <p:spPr>
          <a:xfrm rot="0">
            <a:off x="214314" y="1278370"/>
            <a:ext cx="2509147" cy="4152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Visual check:</a:t>
            </a:r>
          </a:p>
        </p:txBody>
      </p:sp>
      <p:sp>
        <p:nvSpPr>
          <p:cNvPr name="TextBox 8" id="8"/>
          <p:cNvSpPr txBox="true"/>
          <p:nvPr/>
        </p:nvSpPr>
        <p:spPr>
          <a:xfrm rot="0">
            <a:off x="12666761" y="2244468"/>
            <a:ext cx="4357603" cy="5025390"/>
          </a:xfrm>
          <a:prstGeom prst="rect">
            <a:avLst/>
          </a:prstGeom>
        </p:spPr>
        <p:txBody>
          <a:bodyPr anchor="t" rtlCol="false" tIns="0" lIns="0" bIns="0" rIns="0">
            <a:spAutoFit/>
          </a:bodyPr>
          <a:lstStyle/>
          <a:p>
            <a:pPr>
              <a:lnSpc>
                <a:spcPts val="3360"/>
              </a:lnSpc>
            </a:pPr>
            <a:r>
              <a:rPr lang="en-US" sz="2400">
                <a:solidFill>
                  <a:srgbClr val="0F4662"/>
                </a:solidFill>
                <a:latin typeface="Quicksand Bold"/>
              </a:rPr>
              <a:t>I will be splitting my data into till 60 days before the end of the dataset which is 2023-07-30 for training, and after 2023-07-30 which is 60 days for testing and forecasting. Splitting data into training and testing is important to allow models to test on unseen data to see how it fares.</a:t>
            </a:r>
          </a:p>
          <a:p>
            <a:pPr>
              <a:lnSpc>
                <a:spcPts val="33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AutoShape 5" id="5"/>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56515"/>
            <a:ext cx="3897883" cy="1085215"/>
          </a:xfrm>
          <a:prstGeom prst="rect">
            <a:avLst/>
          </a:prstGeom>
        </p:spPr>
        <p:txBody>
          <a:bodyPr anchor="t" rtlCol="false" tIns="0" lIns="0" bIns="0" rIns="0">
            <a:spAutoFit/>
          </a:bodyPr>
          <a:lstStyle/>
          <a:p>
            <a:pPr marL="0" indent="0" lvl="0">
              <a:lnSpc>
                <a:spcPts val="8959"/>
              </a:lnSpc>
              <a:spcBef>
                <a:spcPct val="0"/>
              </a:spcBef>
            </a:pPr>
            <a:r>
              <a:rPr lang="en-US" sz="6399" u="sng">
                <a:solidFill>
                  <a:srgbClr val="0F4662"/>
                </a:solidFill>
                <a:latin typeface="Cormorant Garamond Bold Italics"/>
              </a:rPr>
              <a:t>Models used:</a:t>
            </a:r>
          </a:p>
        </p:txBody>
      </p:sp>
      <p:sp>
        <p:nvSpPr>
          <p:cNvPr name="TextBox 8" id="8"/>
          <p:cNvSpPr txBox="true"/>
          <p:nvPr/>
        </p:nvSpPr>
        <p:spPr>
          <a:xfrm rot="0">
            <a:off x="859008" y="4278213"/>
            <a:ext cx="4067576" cy="31623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F4662"/>
                </a:solidFill>
                <a:latin typeface="Cormorant Garamond Bold"/>
              </a:rPr>
              <a:t>Simple Moving Average</a:t>
            </a:r>
          </a:p>
        </p:txBody>
      </p:sp>
      <p:sp>
        <p:nvSpPr>
          <p:cNvPr name="AutoShape 9" id="9"/>
          <p:cNvSpPr/>
          <p:nvPr/>
        </p:nvSpPr>
        <p:spPr>
          <a:xfrm flipH="true">
            <a:off x="4926583" y="2989671"/>
            <a:ext cx="0" cy="3883630"/>
          </a:xfrm>
          <a:prstGeom prst="line">
            <a:avLst/>
          </a:prstGeom>
          <a:ln cap="flat" w="76200">
            <a:solidFill>
              <a:srgbClr val="0F4662"/>
            </a:solidFill>
            <a:prstDash val="solid"/>
            <a:headEnd type="none" len="sm" w="sm"/>
            <a:tailEnd type="none" len="sm" w="sm"/>
          </a:ln>
        </p:spPr>
      </p:sp>
      <p:grpSp>
        <p:nvGrpSpPr>
          <p:cNvPr name="Group 10" id="10"/>
          <p:cNvGrpSpPr/>
          <p:nvPr/>
        </p:nvGrpSpPr>
        <p:grpSpPr>
          <a:xfrm rot="0">
            <a:off x="2209063" y="2959863"/>
            <a:ext cx="1139623" cy="11396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01</a:t>
              </a:r>
            </a:p>
          </p:txBody>
        </p:sp>
      </p:grpSp>
      <p:sp>
        <p:nvSpPr>
          <p:cNvPr name="TextBox 13" id="13"/>
          <p:cNvSpPr txBox="true"/>
          <p:nvPr/>
        </p:nvSpPr>
        <p:spPr>
          <a:xfrm rot="0">
            <a:off x="4926583" y="4287738"/>
            <a:ext cx="4439767" cy="3124200"/>
          </a:xfrm>
          <a:prstGeom prst="rect">
            <a:avLst/>
          </a:prstGeom>
        </p:spPr>
        <p:txBody>
          <a:bodyPr anchor="t" rtlCol="false" tIns="0" lIns="0" bIns="0" rIns="0">
            <a:spAutoFit/>
          </a:bodyPr>
          <a:lstStyle/>
          <a:p>
            <a:pPr algn="ctr" marL="0" indent="0" lvl="0">
              <a:lnSpc>
                <a:spcPts val="8399"/>
              </a:lnSpc>
              <a:spcBef>
                <a:spcPct val="0"/>
              </a:spcBef>
            </a:pPr>
            <a:r>
              <a:rPr lang="en-US" sz="5999">
                <a:solidFill>
                  <a:srgbClr val="0F4662"/>
                </a:solidFill>
                <a:latin typeface="Cormorant Garamond Bold"/>
              </a:rPr>
              <a:t>Holt-Winters Seasonal Method</a:t>
            </a:r>
          </a:p>
        </p:txBody>
      </p:sp>
      <p:grpSp>
        <p:nvGrpSpPr>
          <p:cNvPr name="Group 14" id="14"/>
          <p:cNvGrpSpPr/>
          <p:nvPr/>
        </p:nvGrpSpPr>
        <p:grpSpPr>
          <a:xfrm rot="0">
            <a:off x="6576656" y="2959863"/>
            <a:ext cx="1139623" cy="11396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02</a:t>
              </a:r>
            </a:p>
          </p:txBody>
        </p:sp>
      </p:grpSp>
      <p:sp>
        <p:nvSpPr>
          <p:cNvPr name="AutoShape 17" id="17"/>
          <p:cNvSpPr/>
          <p:nvPr/>
        </p:nvSpPr>
        <p:spPr>
          <a:xfrm>
            <a:off x="9366351" y="2989671"/>
            <a:ext cx="0" cy="3883630"/>
          </a:xfrm>
          <a:prstGeom prst="line">
            <a:avLst/>
          </a:prstGeom>
          <a:ln cap="flat" w="76200">
            <a:solidFill>
              <a:srgbClr val="0F4662"/>
            </a:solidFill>
            <a:prstDash val="solid"/>
            <a:headEnd type="none" len="sm" w="sm"/>
            <a:tailEnd type="none" len="sm" w="sm"/>
          </a:ln>
        </p:spPr>
      </p:sp>
      <p:sp>
        <p:nvSpPr>
          <p:cNvPr name="TextBox 18" id="18"/>
          <p:cNvSpPr txBox="true"/>
          <p:nvPr/>
        </p:nvSpPr>
        <p:spPr>
          <a:xfrm rot="0">
            <a:off x="10402004" y="4543742"/>
            <a:ext cx="2048244" cy="1028700"/>
          </a:xfrm>
          <a:prstGeom prst="rect">
            <a:avLst/>
          </a:prstGeom>
        </p:spPr>
        <p:txBody>
          <a:bodyPr anchor="t" rtlCol="false" tIns="0" lIns="0" bIns="0" rIns="0">
            <a:spAutoFit/>
          </a:bodyPr>
          <a:lstStyle/>
          <a:p>
            <a:pPr algn="l" marL="0" indent="0" lvl="0">
              <a:lnSpc>
                <a:spcPts val="8400"/>
              </a:lnSpc>
              <a:spcBef>
                <a:spcPct val="0"/>
              </a:spcBef>
            </a:pPr>
            <a:r>
              <a:rPr lang="en-US" sz="6000" u="sng">
                <a:solidFill>
                  <a:srgbClr val="0F4662"/>
                </a:solidFill>
                <a:latin typeface="Cormorant Garamond Bold"/>
              </a:rPr>
              <a:t>Arima</a:t>
            </a:r>
          </a:p>
        </p:txBody>
      </p:sp>
      <p:grpSp>
        <p:nvGrpSpPr>
          <p:cNvPr name="Group 19" id="19"/>
          <p:cNvGrpSpPr/>
          <p:nvPr/>
        </p:nvGrpSpPr>
        <p:grpSpPr>
          <a:xfrm rot="0">
            <a:off x="10856315" y="2959863"/>
            <a:ext cx="1139623" cy="11396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03</a:t>
              </a:r>
            </a:p>
          </p:txBody>
        </p:sp>
      </p:grpSp>
      <p:sp>
        <p:nvSpPr>
          <p:cNvPr name="AutoShape 22" id="22"/>
          <p:cNvSpPr/>
          <p:nvPr/>
        </p:nvSpPr>
        <p:spPr>
          <a:xfrm>
            <a:off x="13481837" y="2989671"/>
            <a:ext cx="0" cy="3883630"/>
          </a:xfrm>
          <a:prstGeom prst="line">
            <a:avLst/>
          </a:prstGeom>
          <a:ln cap="flat" w="76200">
            <a:solidFill>
              <a:srgbClr val="0F4662"/>
            </a:solidFill>
            <a:prstDash val="solid"/>
            <a:headEnd type="none" len="sm" w="sm"/>
            <a:tailEnd type="none" len="sm" w="sm"/>
          </a:ln>
        </p:spPr>
      </p:sp>
      <p:sp>
        <p:nvSpPr>
          <p:cNvPr name="TextBox 23" id="23"/>
          <p:cNvSpPr txBox="true"/>
          <p:nvPr/>
        </p:nvSpPr>
        <p:spPr>
          <a:xfrm rot="0">
            <a:off x="13709679" y="4543742"/>
            <a:ext cx="3659803" cy="1028700"/>
          </a:xfrm>
          <a:prstGeom prst="rect">
            <a:avLst/>
          </a:prstGeom>
        </p:spPr>
        <p:txBody>
          <a:bodyPr anchor="t" rtlCol="false" tIns="0" lIns="0" bIns="0" rIns="0">
            <a:spAutoFit/>
          </a:bodyPr>
          <a:lstStyle/>
          <a:p>
            <a:pPr algn="ctr" marL="0" indent="0" lvl="0">
              <a:lnSpc>
                <a:spcPts val="8400"/>
              </a:lnSpc>
              <a:spcBef>
                <a:spcPct val="0"/>
              </a:spcBef>
            </a:pPr>
            <a:r>
              <a:rPr lang="en-US" sz="6000" u="sng">
                <a:solidFill>
                  <a:srgbClr val="0F4662"/>
                </a:solidFill>
                <a:latin typeface="Cormorant Garamond Bold"/>
              </a:rPr>
              <a:t>Sarima</a:t>
            </a:r>
          </a:p>
        </p:txBody>
      </p:sp>
      <p:grpSp>
        <p:nvGrpSpPr>
          <p:cNvPr name="Group 24" id="24"/>
          <p:cNvGrpSpPr/>
          <p:nvPr/>
        </p:nvGrpSpPr>
        <p:grpSpPr>
          <a:xfrm rot="0">
            <a:off x="14969769" y="2959863"/>
            <a:ext cx="1139623" cy="11396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FDA"/>
            </a:solidFill>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a:lnSpc>
                  <a:spcPts val="4890"/>
                </a:lnSpc>
              </a:pPr>
              <a:r>
                <a:rPr lang="en-US" sz="3493">
                  <a:solidFill>
                    <a:srgbClr val="FFFFFF"/>
                  </a:solidFill>
                  <a:latin typeface="Cocomat Pro Bold"/>
                </a:rPr>
                <a:t>04</a:t>
              </a:r>
            </a:p>
          </p:txBody>
        </p:sp>
      </p:grpSp>
      <p:sp>
        <p:nvSpPr>
          <p:cNvPr name="AutoShape 27" id="27"/>
          <p:cNvSpPr/>
          <p:nvPr/>
        </p:nvSpPr>
        <p:spPr>
          <a:xfrm>
            <a:off x="17597324" y="2989671"/>
            <a:ext cx="0" cy="3883630"/>
          </a:xfrm>
          <a:prstGeom prst="line">
            <a:avLst/>
          </a:prstGeom>
          <a:ln cap="flat" w="76200">
            <a:solidFill>
              <a:srgbClr val="0F4662"/>
            </a:solidFill>
            <a:prstDash val="solid"/>
            <a:headEnd type="none" len="sm" w="sm"/>
            <a:tailEnd type="none" len="sm" w="sm"/>
          </a:ln>
        </p:spPr>
      </p:sp>
      <p:sp>
        <p:nvSpPr>
          <p:cNvPr name="AutoShape 28" id="28"/>
          <p:cNvSpPr/>
          <p:nvPr/>
        </p:nvSpPr>
        <p:spPr>
          <a:xfrm>
            <a:off x="820908" y="2989671"/>
            <a:ext cx="0" cy="3883630"/>
          </a:xfrm>
          <a:prstGeom prst="line">
            <a:avLst/>
          </a:prstGeom>
          <a:ln cap="flat" w="76200">
            <a:solidFill>
              <a:srgbClr val="0F4662"/>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DAF8Otia-98</dc:identifier>
  <dcterms:modified xsi:type="dcterms:W3CDTF">2011-08-01T06:04:30Z</dcterms:modified>
  <cp:revision>1</cp:revision>
  <dc:title>ST1511 AIML CA2 Stock Price Forecasting</dc:title>
</cp:coreProperties>
</file>